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
  </p:notesMasterIdLst>
  <p:sldIdLst>
    <p:sldId id="299" r:id="rId2"/>
    <p:sldId id="311" r:id="rId3"/>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EB"/>
    <a:srgbClr val="FFB7B7"/>
    <a:srgbClr val="F9E0DF"/>
    <a:srgbClr val="E3776F"/>
    <a:srgbClr val="FFFFFF"/>
    <a:srgbClr val="F9F9F9"/>
    <a:srgbClr val="FFE1E1"/>
    <a:srgbClr val="FFA000"/>
    <a:srgbClr val="E8918B"/>
    <a:srgbClr val="FFEF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5" autoAdjust="0"/>
    <p:restoredTop sz="94660"/>
  </p:normalViewPr>
  <p:slideViewPr>
    <p:cSldViewPr>
      <p:cViewPr>
        <p:scale>
          <a:sx n="91" d="100"/>
          <a:sy n="91" d="100"/>
        </p:scale>
        <p:origin x="1548" y="-348"/>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247" cy="498328"/>
          </a:xfrm>
          <a:prstGeom prst="rect">
            <a:avLst/>
          </a:prstGeom>
        </p:spPr>
        <p:txBody>
          <a:bodyPr vert="horz" lIns="92099" tIns="46050" rIns="92099" bIns="4605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827" y="0"/>
            <a:ext cx="2946246" cy="498328"/>
          </a:xfrm>
          <a:prstGeom prst="rect">
            <a:avLst/>
          </a:prstGeom>
        </p:spPr>
        <p:txBody>
          <a:bodyPr vert="horz" lIns="92099" tIns="46050" rIns="92099" bIns="46050" rtlCol="0"/>
          <a:lstStyle>
            <a:lvl1pPr algn="r">
              <a:defRPr sz="1200"/>
            </a:lvl1pPr>
          </a:lstStyle>
          <a:p>
            <a:fld id="{08C5DDCC-AA53-43BD-9075-C58A4F965724}" type="datetimeFigureOut">
              <a:rPr kumimoji="1" lang="ja-JP" altLang="en-US" smtClean="0"/>
              <a:t>2023/8/30</a:t>
            </a:fld>
            <a:endParaRPr kumimoji="1" lang="ja-JP" altLang="en-US"/>
          </a:p>
        </p:txBody>
      </p:sp>
      <p:sp>
        <p:nvSpPr>
          <p:cNvPr id="4" name="スライド イメージ プレースホルダー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2099" tIns="46050" rIns="92099" bIns="46050" rtlCol="0" anchor="ctr"/>
          <a:lstStyle/>
          <a:p>
            <a:endParaRPr lang="ja-JP" altLang="en-US"/>
          </a:p>
        </p:txBody>
      </p:sp>
      <p:sp>
        <p:nvSpPr>
          <p:cNvPr id="5" name="ノート プレースホルダー 4"/>
          <p:cNvSpPr>
            <a:spLocks noGrp="1"/>
          </p:cNvSpPr>
          <p:nvPr>
            <p:ph type="body" sz="quarter" idx="3"/>
          </p:nvPr>
        </p:nvSpPr>
        <p:spPr>
          <a:xfrm>
            <a:off x="679288" y="4777244"/>
            <a:ext cx="5439101" cy="3908364"/>
          </a:xfrm>
          <a:prstGeom prst="rect">
            <a:avLst/>
          </a:prstGeom>
        </p:spPr>
        <p:txBody>
          <a:bodyPr vert="horz" lIns="92099" tIns="46050" rIns="92099" bIns="4605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310"/>
            <a:ext cx="2946247" cy="498328"/>
          </a:xfrm>
          <a:prstGeom prst="rect">
            <a:avLst/>
          </a:prstGeom>
        </p:spPr>
        <p:txBody>
          <a:bodyPr vert="horz" lIns="92099" tIns="46050" rIns="92099" bIns="4605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827" y="9428310"/>
            <a:ext cx="2946246" cy="498328"/>
          </a:xfrm>
          <a:prstGeom prst="rect">
            <a:avLst/>
          </a:prstGeom>
        </p:spPr>
        <p:txBody>
          <a:bodyPr vert="horz" lIns="92099" tIns="46050" rIns="92099" bIns="46050" rtlCol="0" anchor="b"/>
          <a:lstStyle>
            <a:lvl1pPr algn="r">
              <a:defRPr sz="1200"/>
            </a:lvl1pPr>
          </a:lstStyle>
          <a:p>
            <a:fld id="{3392237B-ADD4-4F00-B54F-AC047B24DF37}" type="slidenum">
              <a:rPr kumimoji="1" lang="ja-JP" altLang="en-US" smtClean="0"/>
              <a:t>‹#›</a:t>
            </a:fld>
            <a:endParaRPr kumimoji="1" lang="ja-JP" altLang="en-US"/>
          </a:p>
        </p:txBody>
      </p:sp>
    </p:spTree>
    <p:extLst>
      <p:ext uri="{BB962C8B-B14F-4D97-AF65-F5344CB8AC3E}">
        <p14:creationId xmlns:p14="http://schemas.microsoft.com/office/powerpoint/2010/main" val="16574693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6991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F48BC3C-84DA-4100-8962-687A5A3384E4}" type="datetimeFigureOut">
              <a:rPr lang="ja-JP" altLang="en-US" smtClean="0">
                <a:solidFill>
                  <a:prstClr val="black">
                    <a:tint val="75000"/>
                  </a:prstClr>
                </a:solidFill>
              </a:rPr>
              <a:pPr/>
              <a:t>2023/8/30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45C533-24EF-4D0A-BE8D-25D9CB88AB4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2789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F48BC3C-84DA-4100-8962-687A5A3384E4}" type="datetimeFigureOut">
              <a:rPr lang="ja-JP" altLang="en-US" smtClean="0">
                <a:solidFill>
                  <a:prstClr val="black">
                    <a:tint val="75000"/>
                  </a:prstClr>
                </a:solidFill>
              </a:rPr>
              <a:pPr/>
              <a:t>2023/8/30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45C533-24EF-4D0A-BE8D-25D9CB88AB4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41508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F48BC3C-84DA-4100-8962-687A5A3384E4}" type="datetimeFigureOut">
              <a:rPr lang="ja-JP" altLang="en-US" smtClean="0">
                <a:solidFill>
                  <a:prstClr val="black">
                    <a:tint val="75000"/>
                  </a:prstClr>
                </a:solidFill>
              </a:rPr>
              <a:pPr/>
              <a:t>2023/8/30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45C533-24EF-4D0A-BE8D-25D9CB88AB4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35959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F48BC3C-84DA-4100-8962-687A5A3384E4}" type="datetimeFigureOut">
              <a:rPr lang="ja-JP" altLang="en-US" smtClean="0">
                <a:solidFill>
                  <a:prstClr val="black">
                    <a:tint val="75000"/>
                  </a:prstClr>
                </a:solidFill>
              </a:rPr>
              <a:pPr/>
              <a:t>2023/8/30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45C533-24EF-4D0A-BE8D-25D9CB88AB4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8976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F48BC3C-84DA-4100-8962-687A5A3384E4}" type="datetimeFigureOut">
              <a:rPr lang="ja-JP" altLang="en-US" smtClean="0">
                <a:solidFill>
                  <a:prstClr val="black">
                    <a:tint val="75000"/>
                  </a:prstClr>
                </a:solidFill>
              </a:rPr>
              <a:pPr/>
              <a:t>2023/8/30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45C533-24EF-4D0A-BE8D-25D9CB88AB4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16128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F48BC3C-84DA-4100-8962-687A5A3384E4}" type="datetimeFigureOut">
              <a:rPr lang="ja-JP" altLang="en-US" smtClean="0">
                <a:solidFill>
                  <a:prstClr val="black">
                    <a:tint val="75000"/>
                  </a:prstClr>
                </a:solidFill>
              </a:rPr>
              <a:pPr/>
              <a:t>2023/8/30</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45C533-24EF-4D0A-BE8D-25D9CB88AB4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34458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F48BC3C-84DA-4100-8962-687A5A3384E4}" type="datetimeFigureOut">
              <a:rPr lang="ja-JP" altLang="en-US" smtClean="0">
                <a:solidFill>
                  <a:prstClr val="black">
                    <a:tint val="75000"/>
                  </a:prstClr>
                </a:solidFill>
              </a:rPr>
              <a:pPr/>
              <a:t>2023/8/30</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D45C533-24EF-4D0A-BE8D-25D9CB88AB4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3793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F48BC3C-84DA-4100-8962-687A5A3384E4}" type="datetimeFigureOut">
              <a:rPr lang="ja-JP" altLang="en-US" smtClean="0">
                <a:solidFill>
                  <a:prstClr val="black">
                    <a:tint val="75000"/>
                  </a:prstClr>
                </a:solidFill>
              </a:rPr>
              <a:pPr/>
              <a:t>2023/8/30</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D45C533-24EF-4D0A-BE8D-25D9CB88AB4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60269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48BC3C-84DA-4100-8962-687A5A3384E4}" type="datetimeFigureOut">
              <a:rPr lang="ja-JP" altLang="en-US" smtClean="0">
                <a:solidFill>
                  <a:prstClr val="black">
                    <a:tint val="75000"/>
                  </a:prstClr>
                </a:solidFill>
              </a:rPr>
              <a:pPr/>
              <a:t>2023/8/30</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D45C533-24EF-4D0A-BE8D-25D9CB88AB4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60298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F48BC3C-84DA-4100-8962-687A5A3384E4}" type="datetimeFigureOut">
              <a:rPr lang="ja-JP" altLang="en-US" smtClean="0">
                <a:solidFill>
                  <a:prstClr val="black">
                    <a:tint val="75000"/>
                  </a:prstClr>
                </a:solidFill>
              </a:rPr>
              <a:pPr/>
              <a:t>2023/8/30</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45C533-24EF-4D0A-BE8D-25D9CB88AB4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55918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F48BC3C-84DA-4100-8962-687A5A3384E4}" type="datetimeFigureOut">
              <a:rPr lang="ja-JP" altLang="en-US" smtClean="0">
                <a:solidFill>
                  <a:prstClr val="black">
                    <a:tint val="75000"/>
                  </a:prstClr>
                </a:solidFill>
              </a:rPr>
              <a:pPr/>
              <a:t>2023/8/30</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45C533-24EF-4D0A-BE8D-25D9CB88AB4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49003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BF48BC3C-84DA-4100-8962-687A5A3384E4}" type="datetimeFigureOut">
              <a:rPr lang="ja-JP" altLang="en-US" smtClean="0">
                <a:solidFill>
                  <a:prstClr val="black">
                    <a:tint val="75000"/>
                  </a:prstClr>
                </a:solidFill>
              </a:rPr>
              <a:pPr/>
              <a:t>2023/8/30</a:t>
            </a:fld>
            <a:endParaRPr lang="ja-JP" altLang="en-US">
              <a:solidFill>
                <a:prstClr val="black">
                  <a:tint val="75000"/>
                </a:prstClr>
              </a:solidFill>
            </a:endParaRP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D45C533-24EF-4D0A-BE8D-25D9CB88AB4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548485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eg"/><Relationship Id="rId7"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雲 17">
            <a:extLst>
              <a:ext uri="{FF2B5EF4-FFF2-40B4-BE49-F238E27FC236}">
                <a16:creationId xmlns:a16="http://schemas.microsoft.com/office/drawing/2014/main" id="{6019190E-F0FD-4D8E-9CFE-167C0FFBF500}"/>
              </a:ext>
            </a:extLst>
          </p:cNvPr>
          <p:cNvSpPr/>
          <p:nvPr/>
        </p:nvSpPr>
        <p:spPr>
          <a:xfrm rot="21332903" flipV="1">
            <a:off x="53405" y="10132"/>
            <a:ext cx="3762376" cy="1522329"/>
          </a:xfrm>
          <a:prstGeom prst="cloud">
            <a:avLst/>
          </a:prstGeom>
          <a:gradFill flip="none" rotWithShape="1">
            <a:gsLst>
              <a:gs pos="59000">
                <a:srgbClr val="F9E0DF"/>
              </a:gs>
              <a:gs pos="0">
                <a:srgbClr val="E8918B"/>
              </a:gs>
              <a:gs pos="100000">
                <a:srgbClr val="FFFFFF"/>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88640" y="200472"/>
            <a:ext cx="3551953" cy="1136374"/>
          </a:xfrm>
          <a:noFill/>
          <a:ln>
            <a:solidFill>
              <a:srgbClr val="FFB7B7"/>
            </a:solidFill>
          </a:ln>
        </p:spPr>
        <p:txBody>
          <a:bodyPr>
            <a:normAutofit fontScale="90000"/>
          </a:bodyPr>
          <a:lstStyle/>
          <a:p>
            <a:r>
              <a:rPr kumimoji="1" lang="ja-JP" altLang="en-US" sz="1300" dirty="0">
                <a:solidFill>
                  <a:schemeClr val="bg2">
                    <a:lumMod val="25000"/>
                  </a:schemeClr>
                </a:solidFill>
                <a:latin typeface="HG創英角ﾎﾟｯﾌﾟ体" panose="040B0A09000000000000" pitchFamily="49" charset="-128"/>
                <a:ea typeface="HG創英角ﾎﾟｯﾌﾟ体" panose="040B0A09000000000000" pitchFamily="49" charset="-128"/>
              </a:rPr>
              <a:t>関越中央病院リハビリテーション科広報誌</a:t>
            </a:r>
            <a:r>
              <a:rPr kumimoji="1" lang="ja-JP" altLang="en-US" sz="1200" b="1" dirty="0">
                <a:solidFill>
                  <a:schemeClr val="bg2">
                    <a:lumMod val="25000"/>
                  </a:schemeClr>
                </a:solidFill>
                <a:latin typeface="HG創英角ﾎﾟｯﾌﾟ体" panose="040B0A09000000000000" pitchFamily="49" charset="-128"/>
                <a:ea typeface="HG創英角ﾎﾟｯﾌﾟ体" panose="040B0A09000000000000" pitchFamily="49" charset="-128"/>
              </a:rPr>
              <a:t>　　　</a:t>
            </a:r>
            <a:r>
              <a:rPr kumimoji="1" lang="ja-JP" altLang="en-US" sz="1300" b="1" dirty="0">
                <a:solidFill>
                  <a:schemeClr val="bg2">
                    <a:lumMod val="25000"/>
                  </a:schemeClr>
                </a:solidFill>
                <a:latin typeface="HG創英角ﾎﾟｯﾌﾟ体" panose="040B0A09000000000000" pitchFamily="49" charset="-128"/>
                <a:ea typeface="HG創英角ﾎﾟｯﾌﾟ体" panose="040B0A09000000000000" pitchFamily="49" charset="-128"/>
              </a:rPr>
              <a:t>　</a:t>
            </a:r>
            <a:br>
              <a:rPr kumimoji="1" lang="en-US" altLang="ja-JP" sz="1300" dirty="0">
                <a:solidFill>
                  <a:srgbClr val="E3776F"/>
                </a:solidFill>
                <a:latin typeface="HG創英角ﾎﾟｯﾌﾟ体" panose="040B0A09000000000000" pitchFamily="49" charset="-128"/>
                <a:ea typeface="HG創英角ﾎﾟｯﾌﾟ体" panose="040B0A09000000000000" pitchFamily="49" charset="-128"/>
              </a:rPr>
            </a:br>
            <a:r>
              <a:rPr kumimoji="1" lang="ja-JP" altLang="en-US" sz="4000" b="1" dirty="0">
                <a:ln w="12700" cmpd="sng">
                  <a:solidFill>
                    <a:schemeClr val="accent6">
                      <a:lumMod val="50000"/>
                    </a:schemeClr>
                  </a:solidFill>
                  <a:prstDash val="solid"/>
                </a:ln>
                <a:solidFill>
                  <a:srgbClr val="F9E0DF"/>
                </a:solidFill>
                <a:effectLst>
                  <a:outerShdw blurRad="50800" dist="38100" dir="18900000" algn="bl" rotWithShape="0">
                    <a:prstClr val="black">
                      <a:alpha val="40000"/>
                    </a:prstClr>
                  </a:outerShdw>
                </a:effectLst>
                <a:latin typeface="HGｺﾞｼｯｸE" panose="020B0909000000000000" pitchFamily="49" charset="-128"/>
                <a:ea typeface="HGｺﾞｼｯｸE" panose="020B0909000000000000" pitchFamily="49" charset="-128"/>
              </a:rPr>
              <a:t>関越リハだより</a:t>
            </a:r>
            <a:br>
              <a:rPr lang="en-US" altLang="ja-JP" sz="4000" b="1" dirty="0">
                <a:ln w="10541" cmpd="sng">
                  <a:solidFill>
                    <a:schemeClr val="accent1">
                      <a:shade val="88000"/>
                      <a:satMod val="110000"/>
                    </a:schemeClr>
                  </a:solidFill>
                  <a:prstDash val="solid"/>
                </a:ln>
                <a:solidFill>
                  <a:schemeClr val="accent6">
                    <a:lumMod val="20000"/>
                    <a:lumOff val="80000"/>
                  </a:schemeClr>
                </a:solidFill>
                <a:latin typeface="HG創英角ﾎﾟｯﾌﾟ体" panose="040B0A09000000000000" pitchFamily="49" charset="-128"/>
                <a:ea typeface="HG創英角ﾎﾟｯﾌﾟ体" panose="040B0A09000000000000" pitchFamily="49" charset="-128"/>
              </a:rPr>
            </a:br>
            <a:r>
              <a:rPr lang="ja-JP" altLang="en-US" sz="1600" dirty="0">
                <a:solidFill>
                  <a:schemeClr val="bg2">
                    <a:lumMod val="25000"/>
                  </a:schemeClr>
                </a:solidFill>
                <a:latin typeface="HG創英角ﾎﾟｯﾌﾟ体" panose="040B0A09000000000000" pitchFamily="49" charset="-128"/>
                <a:ea typeface="HG創英角ﾎﾟｯﾌﾟ体" panose="040B0A09000000000000" pitchFamily="49" charset="-128"/>
              </a:rPr>
              <a:t>２０２３年　９月　第４８号</a:t>
            </a:r>
            <a:endParaRPr kumimoji="1" lang="ja-JP" altLang="en-US" sz="1600" dirty="0">
              <a:ln w="10541" cmpd="sng">
                <a:solidFill>
                  <a:schemeClr val="accent1">
                    <a:shade val="88000"/>
                    <a:satMod val="110000"/>
                  </a:schemeClr>
                </a:solidFill>
                <a:prstDash val="solid"/>
              </a:ln>
              <a:solidFill>
                <a:schemeClr val="bg2">
                  <a:lumMod val="25000"/>
                </a:schemeClr>
              </a:solidFill>
              <a:latin typeface="HG創英角ﾎﾟｯﾌﾟ体" panose="040B0A09000000000000" pitchFamily="49" charset="-128"/>
              <a:ea typeface="HG創英角ﾎﾟｯﾌﾟ体" panose="040B0A09000000000000" pitchFamily="49" charset="-128"/>
            </a:endParaRPr>
          </a:p>
        </p:txBody>
      </p:sp>
      <p:sp>
        <p:nvSpPr>
          <p:cNvPr id="23" name="正方形/長方形 22">
            <a:extLst>
              <a:ext uri="{FF2B5EF4-FFF2-40B4-BE49-F238E27FC236}">
                <a16:creationId xmlns:a16="http://schemas.microsoft.com/office/drawing/2014/main" id="{540B7F1E-0D4B-4321-9505-243FC995EF2E}"/>
              </a:ext>
            </a:extLst>
          </p:cNvPr>
          <p:cNvSpPr/>
          <p:nvPr/>
        </p:nvSpPr>
        <p:spPr>
          <a:xfrm>
            <a:off x="10217443" y="7445205"/>
            <a:ext cx="3262617" cy="2246715"/>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200" b="1" i="0" u="none" strike="noStrike" kern="1200" cap="none" spc="0" normalizeH="0" baseline="0" noProof="0" dirty="0">
                <a:ln>
                  <a:noFill/>
                </a:ln>
                <a:solidFill>
                  <a:srgbClr val="FF0066"/>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200" b="1" i="0" u="none" strike="noStrike" kern="1200" cap="none" spc="0" normalizeH="0" baseline="0" noProof="0" dirty="0">
                <a:ln>
                  <a:noFill/>
                </a:ln>
                <a:solidFill>
                  <a:srgbClr val="E9958F"/>
                </a:solidFill>
                <a:effectLst/>
                <a:uLnTx/>
                <a:uFillTx/>
                <a:latin typeface="HG丸ｺﾞｼｯｸM-PRO" panose="020F0600000000000000" pitchFamily="50" charset="-128"/>
                <a:ea typeface="HG丸ｺﾞｼｯｸM-PRO" panose="020F0600000000000000" pitchFamily="50" charset="-128"/>
                <a:cs typeface="+mn-cs"/>
              </a:rPr>
              <a:t>　　</a:t>
            </a:r>
            <a:endParaRPr kumimoji="1" lang="en-US" altLang="ja-JP" sz="11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四角形: 角を丸くする 7">
            <a:extLst>
              <a:ext uri="{FF2B5EF4-FFF2-40B4-BE49-F238E27FC236}">
                <a16:creationId xmlns:a16="http://schemas.microsoft.com/office/drawing/2014/main" id="{343294CC-809C-4DFC-AB7D-DAC814DBD84B}"/>
              </a:ext>
            </a:extLst>
          </p:cNvPr>
          <p:cNvSpPr/>
          <p:nvPr/>
        </p:nvSpPr>
        <p:spPr>
          <a:xfrm>
            <a:off x="3789040" y="56456"/>
            <a:ext cx="2947595" cy="1388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3933056" y="128464"/>
            <a:ext cx="2728060" cy="1230872"/>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発行日：</a:t>
            </a:r>
            <a:r>
              <a:rPr kumimoji="1"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202</a:t>
            </a:r>
            <a:r>
              <a:rPr kumimoji="1" lang="en-US" altLang="ja-JP" sz="1000" dirty="0">
                <a:solidFill>
                  <a:prstClr val="black"/>
                </a:solidFill>
                <a:latin typeface="HG丸ｺﾞｼｯｸM-PRO" panose="020F0600000000000000" pitchFamily="50" charset="-128"/>
                <a:ea typeface="HG丸ｺﾞｼｯｸM-PRO" panose="020F0600000000000000" pitchFamily="50" charset="-128"/>
              </a:rPr>
              <a:t>3</a:t>
            </a:r>
            <a:r>
              <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a:t>
            </a:r>
            <a:r>
              <a:rPr kumimoji="1" lang="ja-JP" altLang="en-US" sz="1000" b="0" i="0" u="none" strike="noStrike" kern="1200" cap="none" spc="0" normalizeH="0" baseline="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９</a:t>
            </a:r>
            <a:r>
              <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月</a:t>
            </a:r>
            <a:r>
              <a:rPr kumimoji="1"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endParaRPr kumimoji="1"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発行所：関越中央病院リハビリテーション科</a:t>
            </a:r>
            <a:endParaRPr kumimoji="1"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アドレス：</a:t>
            </a:r>
            <a:r>
              <a:rPr kumimoji="1"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reha@kan-etsuhospital.com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電   話 ：</a:t>
            </a:r>
            <a:r>
              <a:rPr kumimoji="1"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027-373-5115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ホームページ：</a:t>
            </a:r>
            <a:endParaRPr kumimoji="1"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5264" y="704528"/>
            <a:ext cx="709211" cy="709211"/>
          </a:xfrm>
          <a:prstGeom prst="rect">
            <a:avLst/>
          </a:prstGeom>
        </p:spPr>
      </p:pic>
      <p:sp>
        <p:nvSpPr>
          <p:cNvPr id="10" name="正方形/長方形 9"/>
          <p:cNvSpPr/>
          <p:nvPr/>
        </p:nvSpPr>
        <p:spPr>
          <a:xfrm>
            <a:off x="3950623" y="965251"/>
            <a:ext cx="17145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http://www.kan-etsu-hospital.com/</a:t>
            </a:r>
          </a:p>
        </p:txBody>
      </p:sp>
      <p:sp>
        <p:nvSpPr>
          <p:cNvPr id="5" name="テキスト ボックス 4">
            <a:extLst>
              <a:ext uri="{FF2B5EF4-FFF2-40B4-BE49-F238E27FC236}">
                <a16:creationId xmlns:a16="http://schemas.microsoft.com/office/drawing/2014/main" id="{BE3A94F8-285A-5105-67F5-CF21681F89E7}"/>
              </a:ext>
            </a:extLst>
          </p:cNvPr>
          <p:cNvSpPr txBox="1"/>
          <p:nvPr/>
        </p:nvSpPr>
        <p:spPr>
          <a:xfrm>
            <a:off x="64090" y="3129343"/>
            <a:ext cx="3441926" cy="1785104"/>
          </a:xfrm>
          <a:prstGeom prst="rect">
            <a:avLst/>
          </a:prstGeom>
          <a:noFill/>
        </p:spPr>
        <p:txBody>
          <a:bodyPr wrap="square" rtlCol="0">
            <a:spAutoFit/>
          </a:bodyPr>
          <a:lstStyle/>
          <a:p>
            <a:r>
              <a:rPr kumimoji="1" lang="ja-JP" altLang="en-US" sz="1400" dirty="0">
                <a:latin typeface="+mn-ea"/>
              </a:rPr>
              <a:t>　</a:t>
            </a:r>
            <a:r>
              <a:rPr kumimoji="1" lang="ja-JP" altLang="en-US" sz="1200" dirty="0">
                <a:latin typeface="+mn-ea"/>
              </a:rPr>
              <a:t>当院通所リハビリの入浴は、「</a:t>
            </a:r>
            <a:r>
              <a:rPr kumimoji="1" lang="ja-JP" altLang="en-US" sz="1200" b="1" dirty="0">
                <a:highlight>
                  <a:srgbClr val="FFEBEB"/>
                </a:highlight>
                <a:latin typeface="+mn-ea"/>
              </a:rPr>
              <a:t>ご自宅でお風呂に入ることが出来る</a:t>
            </a:r>
            <a:r>
              <a:rPr kumimoji="1" lang="ja-JP" altLang="en-US" sz="1200" dirty="0">
                <a:latin typeface="+mn-ea"/>
              </a:rPr>
              <a:t>」ことを視野に入れた支援となっていることが特色です。</a:t>
            </a:r>
            <a:endParaRPr kumimoji="1" lang="en-US" altLang="ja-JP" sz="1200" dirty="0">
              <a:latin typeface="+mn-ea"/>
            </a:endParaRPr>
          </a:p>
          <a:p>
            <a:r>
              <a:rPr lang="ja-JP" altLang="en-US" sz="1200" dirty="0">
                <a:latin typeface="+mn-ea"/>
              </a:rPr>
              <a:t>　ご自宅の環境と照らし合わせ介護福祉士と連携をとりながら入浴リハビリを実施しています。</a:t>
            </a:r>
            <a:endParaRPr lang="en-US" altLang="ja-JP" sz="1200" dirty="0">
              <a:latin typeface="+mn-ea"/>
            </a:endParaRPr>
          </a:p>
          <a:p>
            <a:r>
              <a:rPr lang="ja-JP" altLang="en-US" sz="1200" dirty="0">
                <a:latin typeface="+mn-ea"/>
              </a:rPr>
              <a:t>　入浴リハビリの実施に伴い、入浴動作が安定していくと、</a:t>
            </a:r>
            <a:r>
              <a:rPr kumimoji="1" lang="ja-JP" altLang="en-US" sz="1200" dirty="0">
                <a:latin typeface="+mn-ea"/>
              </a:rPr>
              <a:t>ご自身のみ、もしくはご家族介助の下、ご自宅で入浴ができるようになります。</a:t>
            </a:r>
            <a:endParaRPr kumimoji="1" lang="en-US" altLang="ja-JP" sz="1200" dirty="0">
              <a:latin typeface="+mn-ea"/>
            </a:endParaRPr>
          </a:p>
          <a:p>
            <a:r>
              <a:rPr kumimoji="1" lang="ja-JP" altLang="en-US" sz="1200" dirty="0">
                <a:latin typeface="+mn-ea"/>
              </a:rPr>
              <a:t>これが入浴リハビリを行う目的です。</a:t>
            </a:r>
            <a:endParaRPr kumimoji="1" lang="en-US" altLang="ja-JP" sz="1200" dirty="0">
              <a:latin typeface="+mn-ea"/>
            </a:endParaRPr>
          </a:p>
        </p:txBody>
      </p:sp>
      <p:grpSp>
        <p:nvGrpSpPr>
          <p:cNvPr id="22" name="グループ化 21">
            <a:extLst>
              <a:ext uri="{FF2B5EF4-FFF2-40B4-BE49-F238E27FC236}">
                <a16:creationId xmlns:a16="http://schemas.microsoft.com/office/drawing/2014/main" id="{9EEFC3E6-8B46-3493-7658-490BF2C1B348}"/>
              </a:ext>
            </a:extLst>
          </p:cNvPr>
          <p:cNvGrpSpPr/>
          <p:nvPr/>
        </p:nvGrpSpPr>
        <p:grpSpPr>
          <a:xfrm>
            <a:off x="0" y="1546211"/>
            <a:ext cx="6857999" cy="640015"/>
            <a:chOff x="1" y="1603243"/>
            <a:chExt cx="6857999" cy="640015"/>
          </a:xfrm>
        </p:grpSpPr>
        <p:sp>
          <p:nvSpPr>
            <p:cNvPr id="21" name="正方形/長方形 20">
              <a:extLst>
                <a:ext uri="{FF2B5EF4-FFF2-40B4-BE49-F238E27FC236}">
                  <a16:creationId xmlns:a16="http://schemas.microsoft.com/office/drawing/2014/main" id="{E6823F0A-1300-F3AB-2BA3-AA7962EE64BC}"/>
                </a:ext>
              </a:extLst>
            </p:cNvPr>
            <p:cNvSpPr/>
            <p:nvPr/>
          </p:nvSpPr>
          <p:spPr>
            <a:xfrm>
              <a:off x="1" y="1603243"/>
              <a:ext cx="6857999" cy="640015"/>
            </a:xfrm>
            <a:prstGeom prst="rect">
              <a:avLst/>
            </a:prstGeom>
            <a:solidFill>
              <a:srgbClr val="F9E0DF"/>
            </a:solidFill>
            <a:ln>
              <a:solidFill>
                <a:srgbClr val="E377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A67CCAC9-E7F5-2D83-8827-1A248C0DB92C}"/>
                </a:ext>
              </a:extLst>
            </p:cNvPr>
            <p:cNvSpPr txBox="1"/>
            <p:nvPr/>
          </p:nvSpPr>
          <p:spPr>
            <a:xfrm>
              <a:off x="182030" y="1744066"/>
              <a:ext cx="6647974" cy="369332"/>
            </a:xfrm>
            <a:prstGeom prst="rect">
              <a:avLst/>
            </a:prstGeom>
            <a:noFill/>
          </p:spPr>
          <p:txBody>
            <a:bodyPr wrap="none" rtlCol="0">
              <a:spAutoFit/>
            </a:bodyPr>
            <a:lstStyle/>
            <a:p>
              <a:r>
                <a:rPr kumimoji="1" lang="ja-JP" altLang="en-US" b="1" dirty="0">
                  <a:latin typeface="BIZ UDゴシック" panose="020B0400000000000000" pitchFamily="49" charset="-128"/>
                  <a:ea typeface="BIZ UDゴシック" panose="020B0400000000000000" pitchFamily="49" charset="-128"/>
                </a:rPr>
                <a:t>通所リハビリでの入浴を通して自宅でも入浴ができるように！</a:t>
              </a:r>
            </a:p>
          </p:txBody>
        </p:sp>
      </p:grpSp>
      <p:sp>
        <p:nvSpPr>
          <p:cNvPr id="12" name="テキスト ボックス 11">
            <a:extLst>
              <a:ext uri="{FF2B5EF4-FFF2-40B4-BE49-F238E27FC236}">
                <a16:creationId xmlns:a16="http://schemas.microsoft.com/office/drawing/2014/main" id="{7B36CE8F-DD9F-449F-0564-4C0DB2C301C9}"/>
              </a:ext>
            </a:extLst>
          </p:cNvPr>
          <p:cNvSpPr txBox="1"/>
          <p:nvPr/>
        </p:nvSpPr>
        <p:spPr>
          <a:xfrm>
            <a:off x="204958" y="8618687"/>
            <a:ext cx="6392089" cy="1015663"/>
          </a:xfrm>
          <a:prstGeom prst="rect">
            <a:avLst/>
          </a:prstGeom>
          <a:noFill/>
          <a:ln w="28575">
            <a:solidFill>
              <a:srgbClr val="FFB7B7"/>
            </a:solidFill>
          </a:ln>
        </p:spPr>
        <p:txBody>
          <a:bodyPr wrap="square" rtlCol="0">
            <a:spAutoFit/>
          </a:bodyPr>
          <a:lstStyle/>
          <a:p>
            <a:r>
              <a:rPr kumimoji="1" lang="ja-JP" altLang="en-US" sz="1200" dirty="0">
                <a:latin typeface="+mn-ea"/>
              </a:rPr>
              <a:t>　実際のところ、「本当はお家でゆっくりお風呂に入りたいけど、お風呂はデイサービスで入れてもらってるし、家で入るとみんなに迷惑がかかるから</a:t>
            </a:r>
            <a:r>
              <a:rPr kumimoji="1" lang="en-US" altLang="ja-JP" sz="1200" dirty="0">
                <a:latin typeface="+mn-ea"/>
              </a:rPr>
              <a:t>… </a:t>
            </a:r>
            <a:r>
              <a:rPr kumimoji="1" lang="ja-JP" altLang="en-US" sz="1200" dirty="0">
                <a:latin typeface="+mn-ea"/>
              </a:rPr>
              <a:t>」とおっしゃる利用者の方も多くいらっしゃいます。当通所リハビリでは、入浴動作について詳細に評価し、多職種で協働し計画を立て、リハビリを実施しています。「自宅でお風呂に入りたい」または、「もっと楽にお風呂に入りたい」という方は、ぜひ当通所リハビリにご相談ください。</a:t>
            </a:r>
          </a:p>
        </p:txBody>
      </p:sp>
      <p:grpSp>
        <p:nvGrpSpPr>
          <p:cNvPr id="26" name="グループ化 25">
            <a:extLst>
              <a:ext uri="{FF2B5EF4-FFF2-40B4-BE49-F238E27FC236}">
                <a16:creationId xmlns:a16="http://schemas.microsoft.com/office/drawing/2014/main" id="{B2AEDA68-B1EA-E26C-D0CA-EA18E8033F3F}"/>
              </a:ext>
            </a:extLst>
          </p:cNvPr>
          <p:cNvGrpSpPr/>
          <p:nvPr/>
        </p:nvGrpSpPr>
        <p:grpSpPr>
          <a:xfrm>
            <a:off x="286666" y="2372389"/>
            <a:ext cx="3132212" cy="474110"/>
            <a:chOff x="92124" y="2291112"/>
            <a:chExt cx="2726001" cy="651605"/>
          </a:xfrm>
        </p:grpSpPr>
        <p:sp>
          <p:nvSpPr>
            <p:cNvPr id="24" name="吹き出し: 四角形 23">
              <a:extLst>
                <a:ext uri="{FF2B5EF4-FFF2-40B4-BE49-F238E27FC236}">
                  <a16:creationId xmlns:a16="http://schemas.microsoft.com/office/drawing/2014/main" id="{7C064C4D-243E-A4F9-5293-20028F76AF63}"/>
                </a:ext>
              </a:extLst>
            </p:cNvPr>
            <p:cNvSpPr/>
            <p:nvPr/>
          </p:nvSpPr>
          <p:spPr>
            <a:xfrm>
              <a:off x="92124" y="2291112"/>
              <a:ext cx="2611442" cy="612648"/>
            </a:xfrm>
            <a:prstGeom prst="wedgeRectCallout">
              <a:avLst>
                <a:gd name="adj1" fmla="val -2372"/>
                <a:gd name="adj2" fmla="val 95328"/>
              </a:avLst>
            </a:prstGeom>
            <a:solidFill>
              <a:srgbClr val="F9E0DF"/>
            </a:solidFill>
            <a:ln>
              <a:solidFill>
                <a:srgbClr val="E377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BIZ UDゴシック" panose="020B0400000000000000" pitchFamily="49" charset="-128"/>
                <a:ea typeface="BIZ UDゴシック" panose="020B0400000000000000" pitchFamily="49" charset="-128"/>
              </a:endParaRPr>
            </a:p>
          </p:txBody>
        </p:sp>
        <p:sp>
          <p:nvSpPr>
            <p:cNvPr id="25" name="テキスト ボックス 24">
              <a:extLst>
                <a:ext uri="{FF2B5EF4-FFF2-40B4-BE49-F238E27FC236}">
                  <a16:creationId xmlns:a16="http://schemas.microsoft.com/office/drawing/2014/main" id="{93633075-C8B5-34AB-BCC5-F2CC15537D94}"/>
                </a:ext>
              </a:extLst>
            </p:cNvPr>
            <p:cNvSpPr txBox="1"/>
            <p:nvPr/>
          </p:nvSpPr>
          <p:spPr>
            <a:xfrm>
              <a:off x="201767" y="2381124"/>
              <a:ext cx="2616358" cy="561593"/>
            </a:xfrm>
            <a:prstGeom prst="rect">
              <a:avLst/>
            </a:prstGeom>
            <a:noFill/>
          </p:spPr>
          <p:txBody>
            <a:bodyPr wrap="none" rtlCol="0">
              <a:spAutoFit/>
            </a:bodyPr>
            <a:lstStyle/>
            <a:p>
              <a:r>
                <a:rPr kumimoji="1" lang="ja-JP" altLang="en-US" sz="1600" dirty="0">
                  <a:latin typeface="+mj-ea"/>
                  <a:ea typeface="+mj-ea"/>
                </a:rPr>
                <a:t>通所リハビリでの入浴の特色</a:t>
              </a:r>
            </a:p>
          </p:txBody>
        </p:sp>
      </p:grpSp>
      <p:sp>
        <p:nvSpPr>
          <p:cNvPr id="29" name="吹き出し: 四角形 28">
            <a:extLst>
              <a:ext uri="{FF2B5EF4-FFF2-40B4-BE49-F238E27FC236}">
                <a16:creationId xmlns:a16="http://schemas.microsoft.com/office/drawing/2014/main" id="{9E93D83D-739B-A643-90D8-D15474A09CEF}"/>
              </a:ext>
            </a:extLst>
          </p:cNvPr>
          <p:cNvSpPr/>
          <p:nvPr/>
        </p:nvSpPr>
        <p:spPr>
          <a:xfrm>
            <a:off x="7389440" y="2092455"/>
            <a:ext cx="2654893" cy="733463"/>
          </a:xfrm>
          <a:prstGeom prst="wedgeRectCallout">
            <a:avLst>
              <a:gd name="adj1" fmla="val 1171"/>
              <a:gd name="adj2" fmla="val 70211"/>
            </a:avLst>
          </a:prstGeom>
          <a:solidFill>
            <a:srgbClr val="F9E0DF"/>
          </a:solidFill>
          <a:ln>
            <a:solidFill>
              <a:srgbClr val="E377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j-ea"/>
              <a:ea typeface="+mj-ea"/>
            </a:endParaRPr>
          </a:p>
        </p:txBody>
      </p:sp>
      <p:pic>
        <p:nvPicPr>
          <p:cNvPr id="28" name="図 27">
            <a:extLst>
              <a:ext uri="{FF2B5EF4-FFF2-40B4-BE49-F238E27FC236}">
                <a16:creationId xmlns:a16="http://schemas.microsoft.com/office/drawing/2014/main" id="{4873AB6E-59D9-897E-0D0A-F72131DB2647}"/>
              </a:ext>
            </a:extLst>
          </p:cNvPr>
          <p:cNvPicPr>
            <a:picLocks noChangeAspect="1"/>
          </p:cNvPicPr>
          <p:nvPr/>
        </p:nvPicPr>
        <p:blipFill>
          <a:blip r:embed="rId4"/>
          <a:stretch>
            <a:fillRect/>
          </a:stretch>
        </p:blipFill>
        <p:spPr>
          <a:xfrm>
            <a:off x="9693696" y="7518317"/>
            <a:ext cx="2735343" cy="2051507"/>
          </a:xfrm>
          <a:prstGeom prst="rect">
            <a:avLst/>
          </a:prstGeom>
        </p:spPr>
      </p:pic>
      <p:grpSp>
        <p:nvGrpSpPr>
          <p:cNvPr id="17" name="グループ化 16">
            <a:extLst>
              <a:ext uri="{FF2B5EF4-FFF2-40B4-BE49-F238E27FC236}">
                <a16:creationId xmlns:a16="http://schemas.microsoft.com/office/drawing/2014/main" id="{C00B2375-87D7-346F-46D3-67B90FFAA9C4}"/>
              </a:ext>
            </a:extLst>
          </p:cNvPr>
          <p:cNvGrpSpPr/>
          <p:nvPr/>
        </p:nvGrpSpPr>
        <p:grpSpPr>
          <a:xfrm>
            <a:off x="3520099" y="2512965"/>
            <a:ext cx="3235299" cy="2403557"/>
            <a:chOff x="104196" y="2369053"/>
            <a:chExt cx="3173677" cy="2434273"/>
          </a:xfrm>
        </p:grpSpPr>
        <p:grpSp>
          <p:nvGrpSpPr>
            <p:cNvPr id="11" name="グループ化 10">
              <a:extLst>
                <a:ext uri="{FF2B5EF4-FFF2-40B4-BE49-F238E27FC236}">
                  <a16:creationId xmlns:a16="http://schemas.microsoft.com/office/drawing/2014/main" id="{3AD9E155-A062-E581-0D21-F66DD66FFCB1}"/>
                </a:ext>
              </a:extLst>
            </p:cNvPr>
            <p:cNvGrpSpPr/>
            <p:nvPr/>
          </p:nvGrpSpPr>
          <p:grpSpPr>
            <a:xfrm>
              <a:off x="104196" y="2369053"/>
              <a:ext cx="3122242" cy="2368544"/>
              <a:chOff x="104196" y="2369053"/>
              <a:chExt cx="3122242" cy="2368544"/>
            </a:xfrm>
          </p:grpSpPr>
          <p:sp>
            <p:nvSpPr>
              <p:cNvPr id="20" name="正方形/長方形 19">
                <a:extLst>
                  <a:ext uri="{FF2B5EF4-FFF2-40B4-BE49-F238E27FC236}">
                    <a16:creationId xmlns:a16="http://schemas.microsoft.com/office/drawing/2014/main" id="{575B279F-1A3F-19EB-11B5-47C1DA4B2236}"/>
                  </a:ext>
                </a:extLst>
              </p:cNvPr>
              <p:cNvSpPr/>
              <p:nvPr/>
            </p:nvSpPr>
            <p:spPr>
              <a:xfrm>
                <a:off x="233319" y="2513854"/>
                <a:ext cx="2993119" cy="2223743"/>
              </a:xfrm>
              <a:prstGeom prst="rect">
                <a:avLst/>
              </a:prstGeom>
              <a:solidFill>
                <a:srgbClr val="F9E0DF"/>
              </a:solidFill>
              <a:ln>
                <a:solidFill>
                  <a:srgbClr val="FFB7B7"/>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90B6FFAD-1B0C-69BD-2197-232EFC0BF3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09" r="4480"/>
              <a:stretch/>
            </p:blipFill>
            <p:spPr>
              <a:xfrm>
                <a:off x="104196" y="2369053"/>
                <a:ext cx="2993119" cy="2206838"/>
              </a:xfrm>
              <a:prstGeom prst="rect">
                <a:avLst/>
              </a:prstGeom>
            </p:spPr>
          </p:pic>
        </p:grpSp>
        <p:sp>
          <p:nvSpPr>
            <p:cNvPr id="7" name="テキスト ボックス 6">
              <a:extLst>
                <a:ext uri="{FF2B5EF4-FFF2-40B4-BE49-F238E27FC236}">
                  <a16:creationId xmlns:a16="http://schemas.microsoft.com/office/drawing/2014/main" id="{45686834-61E2-4BB1-DA21-FA0E4ECFBDB3}"/>
                </a:ext>
              </a:extLst>
            </p:cNvPr>
            <p:cNvSpPr txBox="1"/>
            <p:nvPr/>
          </p:nvSpPr>
          <p:spPr>
            <a:xfrm>
              <a:off x="1260974" y="4541716"/>
              <a:ext cx="2016899" cy="261610"/>
            </a:xfrm>
            <a:prstGeom prst="rect">
              <a:avLst/>
            </a:prstGeom>
            <a:noFill/>
          </p:spPr>
          <p:txBody>
            <a:bodyPr wrap="none" rtlCol="0">
              <a:spAutoFit/>
            </a:bodyPr>
            <a:lstStyle/>
            <a:p>
              <a:r>
                <a:rPr kumimoji="1" lang="ja-JP" altLang="en-US" sz="1100" dirty="0">
                  <a:latin typeface="+mn-ea"/>
                </a:rPr>
                <a:t>写真</a:t>
              </a:r>
              <a:r>
                <a:rPr kumimoji="1" lang="en-US" altLang="ja-JP" sz="1100" dirty="0">
                  <a:latin typeface="+mn-ea"/>
                </a:rPr>
                <a:t>1</a:t>
              </a:r>
              <a:r>
                <a:rPr kumimoji="1" lang="ja-JP" altLang="en-US" sz="1100" dirty="0">
                  <a:latin typeface="+mn-ea"/>
                </a:rPr>
                <a:t>：当デイケア浴室</a:t>
              </a:r>
              <a:r>
                <a:rPr kumimoji="1" lang="en-US" altLang="ja-JP" sz="1100" dirty="0">
                  <a:latin typeface="+mn-ea"/>
                </a:rPr>
                <a:t>-</a:t>
              </a:r>
              <a:r>
                <a:rPr kumimoji="1" lang="ja-JP" altLang="en-US" sz="1100" dirty="0">
                  <a:latin typeface="+mn-ea"/>
                </a:rPr>
                <a:t>例①</a:t>
              </a:r>
            </a:p>
          </p:txBody>
        </p:sp>
      </p:grpSp>
      <p:sp>
        <p:nvSpPr>
          <p:cNvPr id="14" name="テキスト ボックス 13">
            <a:extLst>
              <a:ext uri="{FF2B5EF4-FFF2-40B4-BE49-F238E27FC236}">
                <a16:creationId xmlns:a16="http://schemas.microsoft.com/office/drawing/2014/main" id="{17F132A7-0B43-37EB-BD87-C0D0A7E467F9}"/>
              </a:ext>
            </a:extLst>
          </p:cNvPr>
          <p:cNvSpPr txBox="1"/>
          <p:nvPr/>
        </p:nvSpPr>
        <p:spPr>
          <a:xfrm>
            <a:off x="5915944" y="9683996"/>
            <a:ext cx="889987" cy="261610"/>
          </a:xfrm>
          <a:prstGeom prst="rect">
            <a:avLst/>
          </a:prstGeom>
          <a:noFill/>
        </p:spPr>
        <p:txBody>
          <a:bodyPr wrap="none" rtlCol="0">
            <a:spAutoFit/>
          </a:bodyPr>
          <a:lstStyle/>
          <a:p>
            <a:r>
              <a:rPr kumimoji="1" lang="ja-JP" altLang="en-US" sz="1100" dirty="0"/>
              <a:t>文責：嶋田</a:t>
            </a:r>
          </a:p>
        </p:txBody>
      </p:sp>
      <p:grpSp>
        <p:nvGrpSpPr>
          <p:cNvPr id="27" name="グループ化 26">
            <a:extLst>
              <a:ext uri="{FF2B5EF4-FFF2-40B4-BE49-F238E27FC236}">
                <a16:creationId xmlns:a16="http://schemas.microsoft.com/office/drawing/2014/main" id="{C39048AF-8CFE-2016-28D6-4606FCEA80C0}"/>
              </a:ext>
            </a:extLst>
          </p:cNvPr>
          <p:cNvGrpSpPr/>
          <p:nvPr/>
        </p:nvGrpSpPr>
        <p:grpSpPr>
          <a:xfrm>
            <a:off x="3662884" y="6040746"/>
            <a:ext cx="2998232" cy="2380167"/>
            <a:chOff x="3912746" y="5678454"/>
            <a:chExt cx="2837827" cy="2258191"/>
          </a:xfrm>
        </p:grpSpPr>
        <p:sp>
          <p:nvSpPr>
            <p:cNvPr id="35" name="正方形/長方形 34">
              <a:extLst>
                <a:ext uri="{FF2B5EF4-FFF2-40B4-BE49-F238E27FC236}">
                  <a16:creationId xmlns:a16="http://schemas.microsoft.com/office/drawing/2014/main" id="{F3A9C4DD-51C5-98CE-35D5-513DE253558D}"/>
                </a:ext>
              </a:extLst>
            </p:cNvPr>
            <p:cNvSpPr/>
            <p:nvPr/>
          </p:nvSpPr>
          <p:spPr>
            <a:xfrm>
              <a:off x="3912746" y="5678454"/>
              <a:ext cx="2837827" cy="2218498"/>
            </a:xfrm>
            <a:prstGeom prst="rect">
              <a:avLst/>
            </a:prstGeom>
            <a:solidFill>
              <a:srgbClr val="F9E0DF"/>
            </a:solidFill>
            <a:ln>
              <a:solidFill>
                <a:srgbClr val="FFB7B7"/>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1B87637-1597-5FC3-5B2C-98211EEB1107}"/>
                </a:ext>
              </a:extLst>
            </p:cNvPr>
            <p:cNvSpPr txBox="1"/>
            <p:nvPr/>
          </p:nvSpPr>
          <p:spPr>
            <a:xfrm>
              <a:off x="5175635" y="7688442"/>
              <a:ext cx="1450788" cy="248203"/>
            </a:xfrm>
            <a:prstGeom prst="rect">
              <a:avLst/>
            </a:prstGeom>
            <a:noFill/>
          </p:spPr>
          <p:txBody>
            <a:bodyPr wrap="none" rtlCol="0">
              <a:spAutoFit/>
            </a:bodyPr>
            <a:lstStyle/>
            <a:p>
              <a:r>
                <a:rPr kumimoji="1" lang="ja-JP" altLang="en-US" sz="1100" dirty="0">
                  <a:latin typeface="+mn-ea"/>
                </a:rPr>
                <a:t>図</a:t>
              </a:r>
              <a:r>
                <a:rPr kumimoji="1" lang="en-US" altLang="ja-JP" sz="1100" dirty="0">
                  <a:latin typeface="+mn-ea"/>
                </a:rPr>
                <a:t>2</a:t>
              </a:r>
              <a:r>
                <a:rPr kumimoji="1" lang="ja-JP" altLang="en-US" sz="1100" dirty="0">
                  <a:latin typeface="+mn-ea"/>
                </a:rPr>
                <a:t>：実際の指導内容</a:t>
              </a:r>
            </a:p>
          </p:txBody>
        </p:sp>
        <p:pic>
          <p:nvPicPr>
            <p:cNvPr id="15" name="図 14">
              <a:extLst>
                <a:ext uri="{FF2B5EF4-FFF2-40B4-BE49-F238E27FC236}">
                  <a16:creationId xmlns:a16="http://schemas.microsoft.com/office/drawing/2014/main" id="{09526849-72E6-459E-1366-00220FBC3F70}"/>
                </a:ext>
              </a:extLst>
            </p:cNvPr>
            <p:cNvPicPr>
              <a:picLocks noChangeAspect="1"/>
            </p:cNvPicPr>
            <p:nvPr/>
          </p:nvPicPr>
          <p:blipFill>
            <a:blip r:embed="rId6"/>
            <a:stretch>
              <a:fillRect/>
            </a:stretch>
          </p:blipFill>
          <p:spPr>
            <a:xfrm>
              <a:off x="4049835" y="5731554"/>
              <a:ext cx="2672267" cy="2004201"/>
            </a:xfrm>
            <a:prstGeom prst="rect">
              <a:avLst/>
            </a:prstGeom>
          </p:spPr>
        </p:pic>
      </p:grpSp>
      <p:sp>
        <p:nvSpPr>
          <p:cNvPr id="16" name="正方形/長方形 15">
            <a:extLst>
              <a:ext uri="{FF2B5EF4-FFF2-40B4-BE49-F238E27FC236}">
                <a16:creationId xmlns:a16="http://schemas.microsoft.com/office/drawing/2014/main" id="{9835BAE6-5EB6-00CB-D419-3D072B5EA472}"/>
              </a:ext>
            </a:extLst>
          </p:cNvPr>
          <p:cNvSpPr/>
          <p:nvPr/>
        </p:nvSpPr>
        <p:spPr>
          <a:xfrm>
            <a:off x="7336589" y="3290156"/>
            <a:ext cx="1745987" cy="773958"/>
          </a:xfrm>
          <a:prstGeom prst="rect">
            <a:avLst/>
          </a:prstGeom>
          <a:solidFill>
            <a:srgbClr val="F9E0DF"/>
          </a:solidFill>
          <a:ln>
            <a:solidFill>
              <a:srgbClr val="FFB7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n-ea"/>
              </a:rPr>
              <a:t>①入浴後に呼吸苦が</a:t>
            </a:r>
            <a:endParaRPr lang="en-US" altLang="ja-JP" sz="1200" b="1" dirty="0">
              <a:solidFill>
                <a:schemeClr val="tx1"/>
              </a:solidFill>
              <a:latin typeface="+mn-ea"/>
            </a:endParaRPr>
          </a:p>
          <a:p>
            <a:pPr algn="ctr"/>
            <a:r>
              <a:rPr lang="ja-JP" altLang="en-US" sz="1200" b="1" dirty="0">
                <a:solidFill>
                  <a:schemeClr val="tx1"/>
                </a:solidFill>
                <a:latin typeface="+mn-ea"/>
              </a:rPr>
              <a:t>出現してしまうこと</a:t>
            </a:r>
            <a:endParaRPr kumimoji="1" lang="ja-JP" altLang="en-US" sz="1200" b="1" dirty="0">
              <a:solidFill>
                <a:schemeClr val="tx1"/>
              </a:solidFill>
            </a:endParaRPr>
          </a:p>
        </p:txBody>
      </p:sp>
      <p:sp>
        <p:nvSpPr>
          <p:cNvPr id="32" name="正方形/長方形 31">
            <a:extLst>
              <a:ext uri="{FF2B5EF4-FFF2-40B4-BE49-F238E27FC236}">
                <a16:creationId xmlns:a16="http://schemas.microsoft.com/office/drawing/2014/main" id="{BC158065-3DA4-FDE3-6896-C3EA002307E1}"/>
              </a:ext>
            </a:extLst>
          </p:cNvPr>
          <p:cNvSpPr/>
          <p:nvPr/>
        </p:nvSpPr>
        <p:spPr>
          <a:xfrm>
            <a:off x="7975101" y="4992590"/>
            <a:ext cx="1718595" cy="773958"/>
          </a:xfrm>
          <a:prstGeom prst="rect">
            <a:avLst/>
          </a:prstGeom>
          <a:solidFill>
            <a:srgbClr val="F9E0DF"/>
          </a:solidFill>
          <a:ln>
            <a:solidFill>
              <a:srgbClr val="FFB7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n-ea"/>
              </a:rPr>
              <a:t>②後頭部の洗髪が</a:t>
            </a:r>
            <a:endParaRPr lang="en-US" altLang="ja-JP" sz="1200" b="1" dirty="0">
              <a:solidFill>
                <a:schemeClr val="tx1"/>
              </a:solidFill>
              <a:latin typeface="+mn-ea"/>
            </a:endParaRPr>
          </a:p>
          <a:p>
            <a:pPr algn="ctr"/>
            <a:r>
              <a:rPr lang="ja-JP" altLang="en-US" sz="1200" b="1" dirty="0">
                <a:solidFill>
                  <a:schemeClr val="tx1"/>
                </a:solidFill>
                <a:latin typeface="+mn-ea"/>
              </a:rPr>
              <a:t>出来ないこと</a:t>
            </a:r>
            <a:endParaRPr lang="en-US" altLang="ja-JP" sz="1200" b="1" dirty="0">
              <a:solidFill>
                <a:schemeClr val="tx1"/>
              </a:solidFill>
              <a:latin typeface="+mn-ea"/>
            </a:endParaRPr>
          </a:p>
        </p:txBody>
      </p:sp>
      <p:sp>
        <p:nvSpPr>
          <p:cNvPr id="34" name="テキスト ボックス 33">
            <a:extLst>
              <a:ext uri="{FF2B5EF4-FFF2-40B4-BE49-F238E27FC236}">
                <a16:creationId xmlns:a16="http://schemas.microsoft.com/office/drawing/2014/main" id="{E55DF32B-9FB3-640E-3193-E351C952F777}"/>
              </a:ext>
            </a:extLst>
          </p:cNvPr>
          <p:cNvSpPr txBox="1"/>
          <p:nvPr/>
        </p:nvSpPr>
        <p:spPr>
          <a:xfrm>
            <a:off x="8505977" y="7014491"/>
            <a:ext cx="3810659" cy="307777"/>
          </a:xfrm>
          <a:prstGeom prst="rect">
            <a:avLst/>
          </a:prstGeom>
          <a:noFill/>
        </p:spPr>
        <p:txBody>
          <a:bodyPr wrap="none" rtlCol="0">
            <a:spAutoFit/>
          </a:bodyPr>
          <a:lstStyle/>
          <a:p>
            <a:r>
              <a:rPr kumimoji="1" lang="ja-JP" altLang="en-US" sz="1400" dirty="0"/>
              <a:t>以上の</a:t>
            </a:r>
            <a:r>
              <a:rPr kumimoji="1" lang="en-US" altLang="ja-JP" sz="1400" dirty="0"/>
              <a:t>2</a:t>
            </a:r>
            <a:r>
              <a:rPr kumimoji="1" lang="ja-JP" altLang="en-US" sz="1400" dirty="0"/>
              <a:t>点が問題点であった利用者に対して</a:t>
            </a:r>
            <a:r>
              <a:rPr kumimoji="1" lang="en-US" altLang="ja-JP" sz="1400" dirty="0"/>
              <a:t>…</a:t>
            </a:r>
            <a:endParaRPr kumimoji="1" lang="ja-JP" altLang="en-US" sz="1400" dirty="0"/>
          </a:p>
        </p:txBody>
      </p:sp>
      <p:sp>
        <p:nvSpPr>
          <p:cNvPr id="37" name="正方形/長方形 36">
            <a:extLst>
              <a:ext uri="{FF2B5EF4-FFF2-40B4-BE49-F238E27FC236}">
                <a16:creationId xmlns:a16="http://schemas.microsoft.com/office/drawing/2014/main" id="{9C41B239-7A0C-94C5-0A8E-09FA3BCA978D}"/>
              </a:ext>
            </a:extLst>
          </p:cNvPr>
          <p:cNvSpPr/>
          <p:nvPr/>
        </p:nvSpPr>
        <p:spPr>
          <a:xfrm>
            <a:off x="7975101" y="6110161"/>
            <a:ext cx="1899878" cy="914400"/>
          </a:xfrm>
          <a:prstGeom prst="rect">
            <a:avLst/>
          </a:prstGeom>
          <a:solidFill>
            <a:srgbClr val="F9E0DF"/>
          </a:solidFill>
          <a:ln>
            <a:solidFill>
              <a:srgbClr val="FFB7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①息をこらえないよう</a:t>
            </a:r>
            <a:endParaRPr kumimoji="1" lang="en-US" altLang="ja-JP" sz="1200" dirty="0">
              <a:solidFill>
                <a:schemeClr val="tx1"/>
              </a:solidFill>
            </a:endParaRPr>
          </a:p>
          <a:p>
            <a:pPr algn="ctr"/>
            <a:r>
              <a:rPr kumimoji="1" lang="ja-JP" altLang="en-US" sz="1200" dirty="0">
                <a:solidFill>
                  <a:schemeClr val="tx1"/>
                </a:solidFill>
              </a:rPr>
              <a:t>継続的な声掛け、</a:t>
            </a:r>
            <a:endParaRPr kumimoji="1" lang="en-US" altLang="ja-JP" sz="1200" dirty="0">
              <a:solidFill>
                <a:schemeClr val="tx1"/>
              </a:solidFill>
            </a:endParaRPr>
          </a:p>
          <a:p>
            <a:pPr algn="ctr"/>
            <a:r>
              <a:rPr kumimoji="1" lang="ja-JP" altLang="en-US" sz="1200" dirty="0">
                <a:solidFill>
                  <a:schemeClr val="tx1"/>
                </a:solidFill>
              </a:rPr>
              <a:t>安楽な動作指導を実施</a:t>
            </a:r>
          </a:p>
        </p:txBody>
      </p:sp>
      <p:sp>
        <p:nvSpPr>
          <p:cNvPr id="38" name="正方形/長方形 37">
            <a:extLst>
              <a:ext uri="{FF2B5EF4-FFF2-40B4-BE49-F238E27FC236}">
                <a16:creationId xmlns:a16="http://schemas.microsoft.com/office/drawing/2014/main" id="{08983EB0-754B-E391-B07D-32701C6CF80E}"/>
              </a:ext>
            </a:extLst>
          </p:cNvPr>
          <p:cNvSpPr/>
          <p:nvPr/>
        </p:nvSpPr>
        <p:spPr>
          <a:xfrm>
            <a:off x="10344515" y="5689129"/>
            <a:ext cx="1728444" cy="914400"/>
          </a:xfrm>
          <a:prstGeom prst="rect">
            <a:avLst/>
          </a:prstGeom>
          <a:solidFill>
            <a:srgbClr val="F9E0DF"/>
          </a:solidFill>
          <a:ln>
            <a:solidFill>
              <a:srgbClr val="FFB7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mn-ea"/>
              </a:rPr>
              <a:t>②肩甲帯のストレッチ、動作指導</a:t>
            </a:r>
            <a:r>
              <a:rPr lang="ja-JP" altLang="en-US" sz="1200">
                <a:solidFill>
                  <a:schemeClr val="tx1"/>
                </a:solidFill>
                <a:latin typeface="+mn-ea"/>
              </a:rPr>
              <a:t>を実施</a:t>
            </a:r>
            <a:endParaRPr kumimoji="1" lang="ja-JP" altLang="en-US" sz="1200" dirty="0">
              <a:solidFill>
                <a:schemeClr val="tx1"/>
              </a:solidFill>
            </a:endParaRPr>
          </a:p>
        </p:txBody>
      </p:sp>
      <p:grpSp>
        <p:nvGrpSpPr>
          <p:cNvPr id="39" name="グループ化 38">
            <a:extLst>
              <a:ext uri="{FF2B5EF4-FFF2-40B4-BE49-F238E27FC236}">
                <a16:creationId xmlns:a16="http://schemas.microsoft.com/office/drawing/2014/main" id="{6C1DCB6A-5D5E-6244-B07D-471ADAC4F5DD}"/>
              </a:ext>
            </a:extLst>
          </p:cNvPr>
          <p:cNvGrpSpPr/>
          <p:nvPr/>
        </p:nvGrpSpPr>
        <p:grpSpPr>
          <a:xfrm>
            <a:off x="1" y="5083217"/>
            <a:ext cx="6857999" cy="647801"/>
            <a:chOff x="1" y="1603243"/>
            <a:chExt cx="6857999" cy="647801"/>
          </a:xfrm>
        </p:grpSpPr>
        <p:sp>
          <p:nvSpPr>
            <p:cNvPr id="40" name="正方形/長方形 39">
              <a:extLst>
                <a:ext uri="{FF2B5EF4-FFF2-40B4-BE49-F238E27FC236}">
                  <a16:creationId xmlns:a16="http://schemas.microsoft.com/office/drawing/2014/main" id="{1496B0A2-D6E9-A1D3-C7FE-6021FDDC8B2C}"/>
                </a:ext>
              </a:extLst>
            </p:cNvPr>
            <p:cNvSpPr/>
            <p:nvPr/>
          </p:nvSpPr>
          <p:spPr>
            <a:xfrm>
              <a:off x="1" y="1603243"/>
              <a:ext cx="6857999" cy="640015"/>
            </a:xfrm>
            <a:prstGeom prst="rect">
              <a:avLst/>
            </a:prstGeom>
            <a:solidFill>
              <a:srgbClr val="F9E0DF"/>
            </a:solidFill>
            <a:ln>
              <a:solidFill>
                <a:srgbClr val="E377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41" name="テキスト ボックス 40">
              <a:extLst>
                <a:ext uri="{FF2B5EF4-FFF2-40B4-BE49-F238E27FC236}">
                  <a16:creationId xmlns:a16="http://schemas.microsoft.com/office/drawing/2014/main" id="{54E107EE-201D-4A1A-7AC8-67A9B0772992}"/>
                </a:ext>
              </a:extLst>
            </p:cNvPr>
            <p:cNvSpPr txBox="1"/>
            <p:nvPr/>
          </p:nvSpPr>
          <p:spPr>
            <a:xfrm>
              <a:off x="522364" y="1604713"/>
              <a:ext cx="5724644" cy="646331"/>
            </a:xfrm>
            <a:prstGeom prst="rect">
              <a:avLst/>
            </a:prstGeom>
            <a:noFill/>
          </p:spPr>
          <p:txBody>
            <a:bodyPr wrap="none" rtlCol="0">
              <a:spAutoFit/>
            </a:bodyPr>
            <a:lstStyle/>
            <a:p>
              <a:pPr algn="ctr"/>
              <a:r>
                <a:rPr kumimoji="1" lang="ja-JP" altLang="en-US" b="1" dirty="0">
                  <a:latin typeface="BIZ UDゴシック" panose="020B0400000000000000" pitchFamily="49" charset="-128"/>
                  <a:ea typeface="BIZ UDゴシック" panose="020B0400000000000000" pitchFamily="49" charset="-128"/>
                </a:rPr>
                <a:t>当院通所リハビリを利用し、</a:t>
              </a:r>
              <a:endParaRPr kumimoji="1" lang="en-US" altLang="ja-JP" b="1" dirty="0">
                <a:latin typeface="BIZ UDゴシック" panose="020B0400000000000000" pitchFamily="49" charset="-128"/>
                <a:ea typeface="BIZ UDゴシック" panose="020B0400000000000000" pitchFamily="49" charset="-128"/>
              </a:endParaRPr>
            </a:p>
            <a:p>
              <a:pPr algn="ctr"/>
              <a:r>
                <a:rPr kumimoji="1" lang="ja-JP" altLang="en-US" b="1" dirty="0">
                  <a:latin typeface="BIZ UDゴシック" panose="020B0400000000000000" pitchFamily="49" charset="-128"/>
                  <a:ea typeface="BIZ UDゴシック" panose="020B0400000000000000" pitchFamily="49" charset="-128"/>
                </a:rPr>
                <a:t>実際に自宅で入浴ができるようになった方もいます！</a:t>
              </a:r>
            </a:p>
          </p:txBody>
        </p:sp>
      </p:grpSp>
      <p:sp>
        <p:nvSpPr>
          <p:cNvPr id="42" name="テキスト ボックス 41">
            <a:extLst>
              <a:ext uri="{FF2B5EF4-FFF2-40B4-BE49-F238E27FC236}">
                <a16:creationId xmlns:a16="http://schemas.microsoft.com/office/drawing/2014/main" id="{A95D33FF-9261-E7A0-60FB-212EEE82FB07}"/>
              </a:ext>
            </a:extLst>
          </p:cNvPr>
          <p:cNvSpPr txBox="1"/>
          <p:nvPr/>
        </p:nvSpPr>
        <p:spPr>
          <a:xfrm>
            <a:off x="136004" y="5892002"/>
            <a:ext cx="3453926" cy="2677656"/>
          </a:xfrm>
          <a:prstGeom prst="rect">
            <a:avLst/>
          </a:prstGeom>
          <a:noFill/>
        </p:spPr>
        <p:txBody>
          <a:bodyPr wrap="square" rtlCol="0">
            <a:spAutoFit/>
          </a:bodyPr>
          <a:lstStyle/>
          <a:p>
            <a:r>
              <a:rPr kumimoji="1" lang="ja-JP" altLang="en-US" sz="1200" dirty="0"/>
              <a:t>　基礎疾患に呼吸器疾患があり、</a:t>
            </a:r>
            <a:r>
              <a:rPr kumimoji="1" lang="ja-JP" altLang="en-US" sz="1200" b="1" dirty="0"/>
              <a:t>入浴後に息苦しさが出現してしまうため、自宅で安全に入浴ができなかった方</a:t>
            </a:r>
            <a:r>
              <a:rPr kumimoji="1" lang="ja-JP" altLang="en-US" sz="1200" dirty="0"/>
              <a:t>に対して、入浴リハビリを行いました。動作を確認すると、洗髪や洗体時に</a:t>
            </a:r>
            <a:r>
              <a:rPr kumimoji="1" lang="ja-JP" altLang="en-US" sz="1200" b="1" dirty="0"/>
              <a:t>息こらえ</a:t>
            </a:r>
            <a:r>
              <a:rPr kumimoji="1" lang="ja-JP" altLang="en-US" sz="1200" dirty="0"/>
              <a:t>をする様子がありました。これに対して、図</a:t>
            </a:r>
            <a:r>
              <a:rPr kumimoji="1" lang="en-US" altLang="ja-JP" sz="1200" dirty="0"/>
              <a:t>2</a:t>
            </a:r>
            <a:r>
              <a:rPr kumimoji="1" lang="ja-JP" altLang="en-US" sz="1200" dirty="0"/>
              <a:t>のようなアドバイスを継続的に行い、安楽な動作方法の定着を図りました。</a:t>
            </a:r>
            <a:endParaRPr kumimoji="1" lang="en-US" altLang="ja-JP" sz="1200" dirty="0"/>
          </a:p>
          <a:p>
            <a:r>
              <a:rPr kumimoji="1" lang="ja-JP" altLang="en-US" sz="1200" dirty="0"/>
              <a:t>　これに</a:t>
            </a:r>
            <a:r>
              <a:rPr lang="ja-JP" altLang="en-US" sz="1200" dirty="0">
                <a:latin typeface="+mn-ea"/>
              </a:rPr>
              <a:t>加えて、介護福祉士と定期的にカンファレンスを行い、入浴時の支援方法の統一を図りました。その結果、</a:t>
            </a:r>
            <a:r>
              <a:rPr lang="ja-JP" altLang="en-US" sz="1200" b="1" dirty="0">
                <a:highlight>
                  <a:srgbClr val="FFEBEB"/>
                </a:highlight>
                <a:latin typeface="+mn-ea"/>
              </a:rPr>
              <a:t>呼吸苦の出現なく、ご自宅で入浴ができるように</a:t>
            </a:r>
            <a:r>
              <a:rPr lang="ja-JP" altLang="en-US" sz="1200" dirty="0">
                <a:latin typeface="+mn-ea"/>
              </a:rPr>
              <a:t>なりました。</a:t>
            </a:r>
            <a:endParaRPr lang="en-US" altLang="ja-JP" sz="1200" dirty="0">
              <a:latin typeface="+mn-ea"/>
            </a:endParaRPr>
          </a:p>
          <a:p>
            <a:r>
              <a:rPr lang="ja-JP" altLang="en-US" sz="1200" dirty="0">
                <a:latin typeface="+mn-ea"/>
              </a:rPr>
              <a:t>　ご自宅で入浴ができるようになったあとでも、疑問点や心配な点があれば、一緒に確認をさせて頂きます。</a:t>
            </a:r>
            <a:endParaRPr kumimoji="1" lang="ja-JP" altLang="en-US" sz="1200" dirty="0"/>
          </a:p>
        </p:txBody>
      </p:sp>
      <p:sp>
        <p:nvSpPr>
          <p:cNvPr id="30" name="テキスト ボックス 29">
            <a:extLst>
              <a:ext uri="{FF2B5EF4-FFF2-40B4-BE49-F238E27FC236}">
                <a16:creationId xmlns:a16="http://schemas.microsoft.com/office/drawing/2014/main" id="{F725664A-C6B0-540A-657F-C328B67338C7}"/>
              </a:ext>
            </a:extLst>
          </p:cNvPr>
          <p:cNvSpPr txBox="1"/>
          <p:nvPr/>
        </p:nvSpPr>
        <p:spPr>
          <a:xfrm>
            <a:off x="9477672" y="2772814"/>
            <a:ext cx="3732279" cy="2585323"/>
          </a:xfrm>
          <a:prstGeom prst="rect">
            <a:avLst/>
          </a:prstGeom>
          <a:noFill/>
        </p:spPr>
        <p:txBody>
          <a:bodyPr wrap="square">
            <a:spAutoFit/>
          </a:bodyPr>
          <a:lstStyle/>
          <a:p>
            <a:r>
              <a:rPr kumimoji="1" lang="ja-JP" altLang="en-US" sz="1800" dirty="0"/>
              <a:t>それに加えて、後頭部の洗髪が不十分。これに対する評価からは、肩甲骨周囲筋の柔軟性低下による肩甲骨の可動性が低下していることが原因であると分かりました。これらの問題点に対しては、通所リハビリご利用時に、肩甲骨周囲のストレッチや安楽な動作の指導をさせて頂きました。</a:t>
            </a:r>
            <a:endParaRPr lang="ja-JP" altLang="en-US" dirty="0"/>
          </a:p>
        </p:txBody>
      </p:sp>
    </p:spTree>
    <p:extLst>
      <p:ext uri="{BB962C8B-B14F-4D97-AF65-F5344CB8AC3E}">
        <p14:creationId xmlns:p14="http://schemas.microsoft.com/office/powerpoint/2010/main" val="1538273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59D1A53E-F749-3B8A-4A9A-B6C7F746B629}"/>
              </a:ext>
            </a:extLst>
          </p:cNvPr>
          <p:cNvSpPr/>
          <p:nvPr/>
        </p:nvSpPr>
        <p:spPr>
          <a:xfrm>
            <a:off x="99663" y="7386962"/>
            <a:ext cx="6688545" cy="2390574"/>
          </a:xfrm>
          <a:prstGeom prst="roundRect">
            <a:avLst/>
          </a:prstGeom>
          <a:solidFill>
            <a:srgbClr val="FF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4" name="グループ化 13">
            <a:extLst>
              <a:ext uri="{FF2B5EF4-FFF2-40B4-BE49-F238E27FC236}">
                <a16:creationId xmlns:a16="http://schemas.microsoft.com/office/drawing/2014/main" id="{470FBA1C-239A-4AD7-B774-F599BEEF4E4D}"/>
              </a:ext>
            </a:extLst>
          </p:cNvPr>
          <p:cNvGrpSpPr/>
          <p:nvPr/>
        </p:nvGrpSpPr>
        <p:grpSpPr>
          <a:xfrm>
            <a:off x="99664" y="78335"/>
            <a:ext cx="6658672" cy="2124640"/>
            <a:chOff x="121885" y="2241592"/>
            <a:chExt cx="6658672" cy="2124640"/>
          </a:xfrm>
        </p:grpSpPr>
        <p:sp>
          <p:nvSpPr>
            <p:cNvPr id="19" name="角丸四角形 18"/>
            <p:cNvSpPr/>
            <p:nvPr/>
          </p:nvSpPr>
          <p:spPr>
            <a:xfrm>
              <a:off x="121885" y="2241592"/>
              <a:ext cx="6658672" cy="2124640"/>
            </a:xfrm>
            <a:prstGeom prst="roundRect">
              <a:avLst/>
            </a:prstGeom>
            <a:solidFill>
              <a:srgbClr val="F7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93C5C7"/>
                  </a:solidFill>
                  <a:latin typeface="HG丸ｺﾞｼｯｸM-PRO" panose="020F0600000000000000" pitchFamily="50" charset="-128"/>
                  <a:ea typeface="HG丸ｺﾞｼｯｸM-PRO" panose="020F0600000000000000" pitchFamily="50" charset="-128"/>
                </a:rPr>
                <a:t>医療法人　関越中央病院</a:t>
              </a:r>
              <a:endParaRPr lang="en-US" altLang="ja-JP" sz="1400" b="1" dirty="0">
                <a:solidFill>
                  <a:srgbClr val="736B6E"/>
                </a:solidFill>
                <a:latin typeface="HG丸ｺﾞｼｯｸM-PRO" panose="020F0600000000000000" pitchFamily="50" charset="-128"/>
                <a:ea typeface="HG丸ｺﾞｼｯｸM-PRO" panose="020F0600000000000000" pitchFamily="50" charset="-128"/>
              </a:endParaRPr>
            </a:p>
            <a:p>
              <a:endParaRPr lang="en-US" altLang="ja-JP" sz="500" dirty="0">
                <a:solidFill>
                  <a:srgbClr val="736B6E"/>
                </a:solidFill>
                <a:latin typeface="HG丸ｺﾞｼｯｸM-PRO" panose="020F0600000000000000" pitchFamily="50" charset="-128"/>
                <a:ea typeface="HG丸ｺﾞｼｯｸM-PRO" panose="020F0600000000000000" pitchFamily="50" charset="-128"/>
              </a:endParaRPr>
            </a:p>
            <a:p>
              <a:r>
                <a:rPr lang="ja-JP" altLang="en-US" sz="1100" dirty="0">
                  <a:solidFill>
                    <a:srgbClr val="736B6E"/>
                  </a:solidFill>
                  <a:latin typeface="HG丸ｺﾞｼｯｸM-PRO" panose="020F0600000000000000" pitchFamily="50" charset="-128"/>
                  <a:ea typeface="HG丸ｺﾞｼｯｸM-PRO" panose="020F0600000000000000" pitchFamily="50" charset="-128"/>
                </a:rPr>
                <a:t>入院だけでなく外来リハにも対応しております。</a:t>
              </a:r>
              <a:endParaRPr lang="en-US" altLang="ja-JP" sz="1100" dirty="0">
                <a:solidFill>
                  <a:srgbClr val="736B6E"/>
                </a:solidFill>
                <a:latin typeface="HG丸ｺﾞｼｯｸM-PRO" panose="020F0600000000000000" pitchFamily="50" charset="-128"/>
                <a:ea typeface="HG丸ｺﾞｼｯｸM-PRO" panose="020F0600000000000000" pitchFamily="50" charset="-128"/>
              </a:endParaRPr>
            </a:p>
            <a:p>
              <a:r>
                <a:rPr lang="ja-JP" altLang="en-US" sz="1100" dirty="0">
                  <a:solidFill>
                    <a:srgbClr val="736B6E"/>
                  </a:solidFill>
                  <a:latin typeface="HG丸ｺﾞｼｯｸM-PRO" panose="020F0600000000000000" pitchFamily="50" charset="-128"/>
                  <a:ea typeface="HG丸ｺﾞｼｯｸM-PRO" panose="020F0600000000000000" pitchFamily="50" charset="-128"/>
                </a:rPr>
                <a:t>主治医にご相談ください。</a:t>
              </a:r>
              <a:endParaRPr kumimoji="1" lang="en-US" altLang="ja-JP" sz="1100" dirty="0">
                <a:solidFill>
                  <a:srgbClr val="736B6E"/>
                </a:solidFill>
                <a:latin typeface="HG丸ｺﾞｼｯｸM-PRO" panose="020F0600000000000000" pitchFamily="50" charset="-128"/>
                <a:ea typeface="HG丸ｺﾞｼｯｸM-PRO" panose="020F0600000000000000" pitchFamily="50" charset="-128"/>
              </a:endParaRPr>
            </a:p>
            <a:p>
              <a:r>
                <a:rPr kumimoji="1" lang="ja-JP" altLang="en-US" sz="1100" dirty="0">
                  <a:solidFill>
                    <a:srgbClr val="736B6E"/>
                  </a:solidFill>
                  <a:latin typeface="HG丸ｺﾞｼｯｸM-PRO" panose="020F0600000000000000" pitchFamily="50" charset="-128"/>
                  <a:ea typeface="HG丸ｺﾞｼｯｸM-PRO" panose="020F0600000000000000" pitchFamily="50" charset="-128"/>
                </a:rPr>
                <a:t>　■施設基準</a:t>
              </a:r>
              <a:endParaRPr kumimoji="1" lang="en-US" altLang="ja-JP" sz="1100" dirty="0">
                <a:solidFill>
                  <a:srgbClr val="736B6E"/>
                </a:solidFill>
                <a:latin typeface="HG丸ｺﾞｼｯｸM-PRO" panose="020F0600000000000000" pitchFamily="50" charset="-128"/>
                <a:ea typeface="HG丸ｺﾞｼｯｸM-PRO" panose="020F0600000000000000" pitchFamily="50" charset="-128"/>
              </a:endParaRPr>
            </a:p>
            <a:p>
              <a:pPr lvl="1"/>
              <a:r>
                <a:rPr lang="ja-JP" altLang="en-US" sz="1100" dirty="0">
                  <a:solidFill>
                    <a:srgbClr val="736B6E"/>
                  </a:solidFill>
                  <a:latin typeface="HG丸ｺﾞｼｯｸM-PRO" panose="020F0600000000000000" pitchFamily="50" charset="-128"/>
                  <a:ea typeface="HG丸ｺﾞｼｯｸM-PRO" panose="020F0600000000000000" pitchFamily="50" charset="-128"/>
                </a:rPr>
                <a:t>　</a:t>
              </a:r>
              <a:r>
                <a:rPr kumimoji="1" lang="ja-JP" altLang="en-US" sz="1100" dirty="0">
                  <a:solidFill>
                    <a:srgbClr val="736B6E"/>
                  </a:solidFill>
                  <a:latin typeface="HG丸ｺﾞｼｯｸM-PRO" panose="020F0600000000000000" pitchFamily="50" charset="-128"/>
                  <a:ea typeface="HG丸ｺﾞｼｯｸM-PRO" panose="020F0600000000000000" pitchFamily="50" charset="-128"/>
                </a:rPr>
                <a:t>心大血管疾患リハビリテーション料</a:t>
              </a:r>
              <a:r>
                <a:rPr kumimoji="1" lang="en-US" altLang="ja-JP" sz="1100" dirty="0">
                  <a:solidFill>
                    <a:srgbClr val="736B6E"/>
                  </a:solidFill>
                  <a:latin typeface="HG丸ｺﾞｼｯｸM-PRO" panose="020F0600000000000000" pitchFamily="50" charset="-128"/>
                  <a:ea typeface="HG丸ｺﾞｼｯｸM-PRO" panose="020F0600000000000000" pitchFamily="50" charset="-128"/>
                </a:rPr>
                <a:t>Ⅰ</a:t>
              </a:r>
              <a:endParaRPr lang="en-US" altLang="ja-JP" sz="1100" dirty="0">
                <a:solidFill>
                  <a:srgbClr val="736B6E"/>
                </a:solidFill>
                <a:latin typeface="HG丸ｺﾞｼｯｸM-PRO" panose="020F0600000000000000" pitchFamily="50" charset="-128"/>
                <a:ea typeface="HG丸ｺﾞｼｯｸM-PRO" panose="020F0600000000000000" pitchFamily="50" charset="-128"/>
              </a:endParaRPr>
            </a:p>
            <a:p>
              <a:pPr lvl="1"/>
              <a:r>
                <a:rPr lang="ja-JP" altLang="en-US" sz="1100" dirty="0">
                  <a:solidFill>
                    <a:srgbClr val="736B6E"/>
                  </a:solidFill>
                  <a:latin typeface="HG丸ｺﾞｼｯｸM-PRO" panose="020F0600000000000000" pitchFamily="50" charset="-128"/>
                  <a:ea typeface="HG丸ｺﾞｼｯｸM-PRO" panose="020F0600000000000000" pitchFamily="50" charset="-128"/>
                </a:rPr>
                <a:t>　脳血管疾患等リハビリテーション料</a:t>
              </a:r>
              <a:r>
                <a:rPr lang="en-US" altLang="ja-JP" sz="1100" dirty="0">
                  <a:solidFill>
                    <a:srgbClr val="736B6E"/>
                  </a:solidFill>
                  <a:latin typeface="HG丸ｺﾞｼｯｸM-PRO" panose="020F0600000000000000" pitchFamily="50" charset="-128"/>
                  <a:ea typeface="HG丸ｺﾞｼｯｸM-PRO" panose="020F0600000000000000" pitchFamily="50" charset="-128"/>
                </a:rPr>
                <a:t>Ⅱ</a:t>
              </a:r>
            </a:p>
            <a:p>
              <a:pPr lvl="1"/>
              <a:r>
                <a:rPr lang="ja-JP" altLang="en-US" sz="1100" dirty="0">
                  <a:solidFill>
                    <a:srgbClr val="736B6E"/>
                  </a:solidFill>
                  <a:latin typeface="HG丸ｺﾞｼｯｸM-PRO" panose="020F0600000000000000" pitchFamily="50" charset="-128"/>
                  <a:ea typeface="HG丸ｺﾞｼｯｸM-PRO" panose="020F0600000000000000" pitchFamily="50" charset="-128"/>
                </a:rPr>
                <a:t>　廃用症候群リハビリテーション料</a:t>
              </a:r>
              <a:r>
                <a:rPr lang="en-US" altLang="ja-JP" sz="1100" dirty="0">
                  <a:solidFill>
                    <a:srgbClr val="736B6E"/>
                  </a:solidFill>
                  <a:latin typeface="HG丸ｺﾞｼｯｸM-PRO" panose="020F0600000000000000" pitchFamily="50" charset="-128"/>
                  <a:ea typeface="HG丸ｺﾞｼｯｸM-PRO" panose="020F0600000000000000" pitchFamily="50" charset="-128"/>
                </a:rPr>
                <a:t>Ⅱ</a:t>
              </a:r>
            </a:p>
            <a:p>
              <a:pPr lvl="1"/>
              <a:r>
                <a:rPr lang="ja-JP" altLang="en-US" sz="1100" dirty="0">
                  <a:solidFill>
                    <a:srgbClr val="736B6E"/>
                  </a:solidFill>
                  <a:latin typeface="HG丸ｺﾞｼｯｸM-PRO" panose="020F0600000000000000" pitchFamily="50" charset="-128"/>
                  <a:ea typeface="HG丸ｺﾞｼｯｸM-PRO" panose="020F0600000000000000" pitchFamily="50" charset="-128"/>
                </a:rPr>
                <a:t>　運動器リハビリテーション料</a:t>
              </a:r>
              <a:r>
                <a:rPr lang="en-US" altLang="ja-JP" sz="1100" dirty="0">
                  <a:solidFill>
                    <a:srgbClr val="736B6E"/>
                  </a:solidFill>
                  <a:latin typeface="HG丸ｺﾞｼｯｸM-PRO" panose="020F0600000000000000" pitchFamily="50" charset="-128"/>
                  <a:ea typeface="HG丸ｺﾞｼｯｸM-PRO" panose="020F0600000000000000" pitchFamily="50" charset="-128"/>
                </a:rPr>
                <a:t>Ⅰ</a:t>
              </a:r>
            </a:p>
            <a:p>
              <a:pPr lvl="1"/>
              <a:r>
                <a:rPr lang="ja-JP" altLang="en-US" sz="1100" dirty="0">
                  <a:solidFill>
                    <a:srgbClr val="736B6E"/>
                  </a:solidFill>
                  <a:latin typeface="HG丸ｺﾞｼｯｸM-PRO" panose="020F0600000000000000" pitchFamily="50" charset="-128"/>
                  <a:ea typeface="HG丸ｺﾞｼｯｸM-PRO" panose="020F0600000000000000" pitchFamily="50" charset="-128"/>
                </a:rPr>
                <a:t>　</a:t>
              </a:r>
              <a:r>
                <a:rPr kumimoji="1" lang="ja-JP" altLang="en-US" sz="1100" dirty="0">
                  <a:solidFill>
                    <a:srgbClr val="736B6E"/>
                  </a:solidFill>
                  <a:latin typeface="HG丸ｺﾞｼｯｸM-PRO" panose="020F0600000000000000" pitchFamily="50" charset="-128"/>
                  <a:ea typeface="HG丸ｺﾞｼｯｸM-PRO" panose="020F0600000000000000" pitchFamily="50" charset="-128"/>
                </a:rPr>
                <a:t>呼吸器リハビリテーション料</a:t>
              </a:r>
              <a:r>
                <a:rPr kumimoji="1" lang="en-US" altLang="ja-JP" sz="1100" dirty="0">
                  <a:solidFill>
                    <a:srgbClr val="736B6E"/>
                  </a:solidFill>
                  <a:latin typeface="HG丸ｺﾞｼｯｸM-PRO" panose="020F0600000000000000" pitchFamily="50" charset="-128"/>
                  <a:ea typeface="HG丸ｺﾞｼｯｸM-PRO" panose="020F0600000000000000" pitchFamily="50" charset="-128"/>
                </a:rPr>
                <a:t>Ⅰ</a:t>
              </a:r>
              <a:r>
                <a:rPr lang="ja-JP" altLang="en-US" sz="1100" dirty="0">
                  <a:solidFill>
                    <a:srgbClr val="736B6E"/>
                  </a:solidFill>
                  <a:latin typeface="HG丸ｺﾞｼｯｸM-PRO" panose="020F0600000000000000" pitchFamily="50" charset="-128"/>
                  <a:ea typeface="HG丸ｺﾞｼｯｸM-PRO" panose="020F0600000000000000" pitchFamily="50" charset="-128"/>
                </a:rPr>
                <a:t>　</a:t>
              </a:r>
              <a:endParaRPr lang="en-US" altLang="ja-JP" sz="1100" dirty="0">
                <a:solidFill>
                  <a:srgbClr val="736B6E"/>
                </a:solidFill>
                <a:latin typeface="HG丸ｺﾞｼｯｸM-PRO" panose="020F0600000000000000" pitchFamily="50" charset="-128"/>
                <a:ea typeface="HG丸ｺﾞｼｯｸM-PRO" panose="020F0600000000000000" pitchFamily="50" charset="-128"/>
              </a:endParaRPr>
            </a:p>
            <a:p>
              <a:pPr lvl="1"/>
              <a:r>
                <a:rPr kumimoji="1" lang="ja-JP" altLang="en-US" sz="1100" dirty="0">
                  <a:solidFill>
                    <a:srgbClr val="736B6E"/>
                  </a:solidFill>
                  <a:latin typeface="HG丸ｺﾞｼｯｸM-PRO" panose="020F0600000000000000" pitchFamily="50" charset="-128"/>
                  <a:ea typeface="HG丸ｺﾞｼｯｸM-PRO" panose="020F0600000000000000" pitchFamily="50" charset="-128"/>
                </a:rPr>
                <a:t>　がん患者リハビリテーション料</a:t>
              </a:r>
              <a:endParaRPr kumimoji="1" lang="en-US" altLang="ja-JP" sz="1100" dirty="0">
                <a:solidFill>
                  <a:srgbClr val="736B6E"/>
                </a:solidFill>
                <a:latin typeface="HG丸ｺﾞｼｯｸM-PRO" panose="020F0600000000000000" pitchFamily="50" charset="-128"/>
                <a:ea typeface="HG丸ｺﾞｼｯｸM-PRO" panose="020F0600000000000000" pitchFamily="50" charset="-128"/>
              </a:endParaRPr>
            </a:p>
            <a:p>
              <a:pPr lvl="1"/>
              <a:r>
                <a:rPr lang="ja-JP" altLang="en-US" sz="1100" dirty="0">
                  <a:solidFill>
                    <a:srgbClr val="736B6E"/>
                  </a:solidFill>
                  <a:latin typeface="HG丸ｺﾞｼｯｸM-PRO" panose="020F0600000000000000" pitchFamily="50" charset="-128"/>
                  <a:ea typeface="HG丸ｺﾞｼｯｸM-PRO" panose="020F0600000000000000" pitchFamily="50" charset="-128"/>
                </a:rPr>
                <a:t>　</a:t>
              </a:r>
              <a:r>
                <a:rPr kumimoji="1" lang="ja-JP" altLang="en-US" sz="1100" dirty="0">
                  <a:solidFill>
                    <a:srgbClr val="736B6E"/>
                  </a:solidFill>
                  <a:latin typeface="HG丸ｺﾞｼｯｸM-PRO" panose="020F0600000000000000" pitchFamily="50" charset="-128"/>
                  <a:ea typeface="HG丸ｺﾞｼｯｸM-PRO" panose="020F0600000000000000" pitchFamily="50" charset="-128"/>
                </a:rPr>
                <a:t>摂食機能療法</a:t>
              </a:r>
              <a:endParaRPr lang="en-US" altLang="ja-JP" sz="1100" dirty="0">
                <a:solidFill>
                  <a:srgbClr val="736B6E"/>
                </a:solidFill>
                <a:latin typeface="HG丸ｺﾞｼｯｸM-PRO" panose="020F0600000000000000" pitchFamily="50" charset="-128"/>
                <a:ea typeface="HG丸ｺﾞｼｯｸM-PRO" panose="020F0600000000000000" pitchFamily="50" charset="-128"/>
              </a:endParaRPr>
            </a:p>
          </p:txBody>
        </p:sp>
        <p:grpSp>
          <p:nvGrpSpPr>
            <p:cNvPr id="16" name="グループ化 15">
              <a:extLst>
                <a:ext uri="{FF2B5EF4-FFF2-40B4-BE49-F238E27FC236}">
                  <a16:creationId xmlns:a16="http://schemas.microsoft.com/office/drawing/2014/main" id="{3A3B1923-0C88-4446-BA77-507CC7F12A5F}"/>
                </a:ext>
              </a:extLst>
            </p:cNvPr>
            <p:cNvGrpSpPr/>
            <p:nvPr/>
          </p:nvGrpSpPr>
          <p:grpSpPr>
            <a:xfrm>
              <a:off x="3821327" y="2549036"/>
              <a:ext cx="1305477" cy="1635560"/>
              <a:chOff x="4133895" y="905227"/>
              <a:chExt cx="1306459" cy="1635560"/>
            </a:xfrm>
          </p:grpSpPr>
          <p:pic>
            <p:nvPicPr>
              <p:cNvPr id="22" name="Picture 2" descr="CIMG5468">
                <a:extLst>
                  <a:ext uri="{FF2B5EF4-FFF2-40B4-BE49-F238E27FC236}">
                    <a16:creationId xmlns:a16="http://schemas.microsoft.com/office/drawing/2014/main" id="{00000000-0008-0000-0000-00001600000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470" t="19693" r="29487" b="28401"/>
              <a:stretch/>
            </p:blipFill>
            <p:spPr bwMode="auto">
              <a:xfrm>
                <a:off x="4133895" y="1080679"/>
                <a:ext cx="1242648" cy="10413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正方形/長方形 34">
                <a:extLst>
                  <a:ext uri="{FF2B5EF4-FFF2-40B4-BE49-F238E27FC236}">
                    <a16:creationId xmlns:a16="http://schemas.microsoft.com/office/drawing/2014/main" id="{B92E506E-AAB8-4FA7-8FA2-946DB8B91146}"/>
                  </a:ext>
                </a:extLst>
              </p:cNvPr>
              <p:cNvSpPr/>
              <p:nvPr/>
            </p:nvSpPr>
            <p:spPr>
              <a:xfrm>
                <a:off x="4197706" y="2117594"/>
                <a:ext cx="1242648" cy="423193"/>
              </a:xfrm>
              <a:prstGeom prst="rect">
                <a:avLst/>
              </a:prstGeom>
            </p:spPr>
            <p:txBody>
              <a:bodyPr wrap="none">
                <a:spAutoFit/>
              </a:bodyPr>
              <a:lstStyle/>
              <a:p>
                <a:pPr algn="ctr"/>
                <a:r>
                  <a:rPr lang="ja-JP" altLang="en-US" sz="900" dirty="0">
                    <a:solidFill>
                      <a:srgbClr val="736B6E"/>
                    </a:solidFill>
                    <a:latin typeface="HG丸ｺﾞｼｯｸM-PRO" panose="020F0600000000000000" pitchFamily="50" charset="-128"/>
                    <a:ea typeface="HG丸ｺﾞｼｯｸM-PRO" panose="020F0600000000000000" pitchFamily="50" charset="-128"/>
                  </a:rPr>
                  <a:t>主任　理学療法士</a:t>
                </a:r>
                <a:r>
                  <a:rPr lang="ja-JP" altLang="en-US" sz="1050" dirty="0">
                    <a:solidFill>
                      <a:srgbClr val="736B6E"/>
                    </a:solidFill>
                    <a:latin typeface="HG丸ｺﾞｼｯｸM-PRO" panose="020F0600000000000000" pitchFamily="50" charset="-128"/>
                    <a:ea typeface="HG丸ｺﾞｼｯｸM-PRO" panose="020F0600000000000000" pitchFamily="50" charset="-128"/>
                  </a:rPr>
                  <a:t>　</a:t>
                </a:r>
                <a:endParaRPr lang="en-US" altLang="ja-JP" sz="1050" dirty="0">
                  <a:solidFill>
                    <a:srgbClr val="736B6E"/>
                  </a:solidFill>
                  <a:latin typeface="HG丸ｺﾞｼｯｸM-PRO" panose="020F0600000000000000" pitchFamily="50" charset="-128"/>
                  <a:ea typeface="HG丸ｺﾞｼｯｸM-PRO" panose="020F0600000000000000" pitchFamily="50" charset="-128"/>
                </a:endParaRPr>
              </a:p>
              <a:p>
                <a:pPr algn="ctr"/>
                <a:r>
                  <a:rPr lang="ja-JP" altLang="en-US" sz="1000" dirty="0">
                    <a:solidFill>
                      <a:srgbClr val="736B6E"/>
                    </a:solidFill>
                    <a:latin typeface="HG丸ｺﾞｼｯｸM-PRO" panose="020F0600000000000000" pitchFamily="50" charset="-128"/>
                    <a:ea typeface="HG丸ｺﾞｼｯｸM-PRO" panose="020F0600000000000000" pitchFamily="50" charset="-128"/>
                  </a:rPr>
                  <a:t>津久井亮</a:t>
                </a:r>
                <a:endParaRPr lang="ja-JP" altLang="en-US" sz="1000" dirty="0"/>
              </a:p>
            </p:txBody>
          </p:sp>
          <p:sp>
            <p:nvSpPr>
              <p:cNvPr id="37" name="正方形/長方形 36">
                <a:extLst>
                  <a:ext uri="{FF2B5EF4-FFF2-40B4-BE49-F238E27FC236}">
                    <a16:creationId xmlns:a16="http://schemas.microsoft.com/office/drawing/2014/main" id="{9C869146-0389-4CD8-86FE-3D8BB895B6F8}"/>
                  </a:ext>
                </a:extLst>
              </p:cNvPr>
              <p:cNvSpPr/>
              <p:nvPr/>
            </p:nvSpPr>
            <p:spPr>
              <a:xfrm>
                <a:off x="4297265" y="905227"/>
                <a:ext cx="954825" cy="246221"/>
              </a:xfrm>
              <a:prstGeom prst="rect">
                <a:avLst/>
              </a:prstGeom>
            </p:spPr>
            <p:txBody>
              <a:bodyPr wrap="none">
                <a:spAutoFit/>
              </a:bodyPr>
              <a:lstStyle/>
              <a:p>
                <a:r>
                  <a:rPr lang="ja-JP" altLang="en-US" sz="1000" dirty="0">
                    <a:solidFill>
                      <a:srgbClr val="736B6E"/>
                    </a:solidFill>
                    <a:latin typeface="HG丸ｺﾞｼｯｸM-PRO" panose="020F0600000000000000" pitchFamily="50" charset="-128"/>
                    <a:ea typeface="HG丸ｺﾞｼｯｸM-PRO" panose="020F0600000000000000" pitchFamily="50" charset="-128"/>
                  </a:rPr>
                  <a:t>心臓リハ部門</a:t>
                </a:r>
                <a:endParaRPr lang="en-US" altLang="ja-JP" sz="1000" dirty="0">
                  <a:solidFill>
                    <a:srgbClr val="736B6E"/>
                  </a:solidFill>
                  <a:latin typeface="HG丸ｺﾞｼｯｸM-PRO" panose="020F0600000000000000" pitchFamily="50" charset="-128"/>
                  <a:ea typeface="HG丸ｺﾞｼｯｸM-PRO" panose="020F0600000000000000" pitchFamily="50" charset="-128"/>
                </a:endParaRPr>
              </a:p>
            </p:txBody>
          </p:sp>
        </p:grpSp>
        <p:grpSp>
          <p:nvGrpSpPr>
            <p:cNvPr id="8" name="グループ化 7">
              <a:extLst>
                <a:ext uri="{FF2B5EF4-FFF2-40B4-BE49-F238E27FC236}">
                  <a16:creationId xmlns:a16="http://schemas.microsoft.com/office/drawing/2014/main" id="{438E1EE9-2FA0-4630-82FF-4A4FAB00A1BD}"/>
                </a:ext>
              </a:extLst>
            </p:cNvPr>
            <p:cNvGrpSpPr/>
            <p:nvPr/>
          </p:nvGrpSpPr>
          <p:grpSpPr>
            <a:xfrm>
              <a:off x="5247463" y="2549036"/>
              <a:ext cx="1242647" cy="1633699"/>
              <a:chOff x="5356651" y="655141"/>
              <a:chExt cx="1242647" cy="1633699"/>
            </a:xfrm>
          </p:grpSpPr>
          <p:sp>
            <p:nvSpPr>
              <p:cNvPr id="36" name="正方形/長方形 35">
                <a:extLst>
                  <a:ext uri="{FF2B5EF4-FFF2-40B4-BE49-F238E27FC236}">
                    <a16:creationId xmlns:a16="http://schemas.microsoft.com/office/drawing/2014/main" id="{18B67BC2-03FF-430D-983A-DF0B18B1AC6E}"/>
                  </a:ext>
                </a:extLst>
              </p:cNvPr>
              <p:cNvSpPr/>
              <p:nvPr/>
            </p:nvSpPr>
            <p:spPr>
              <a:xfrm>
                <a:off x="5402765" y="1904119"/>
                <a:ext cx="1107163" cy="384721"/>
              </a:xfrm>
              <a:prstGeom prst="rect">
                <a:avLst/>
              </a:prstGeom>
            </p:spPr>
            <p:txBody>
              <a:bodyPr wrap="none">
                <a:spAutoFit/>
              </a:bodyPr>
              <a:lstStyle/>
              <a:p>
                <a:pPr algn="ctr"/>
                <a:r>
                  <a:rPr lang="ja-JP" altLang="en-US" sz="900" dirty="0">
                    <a:solidFill>
                      <a:srgbClr val="736B6E"/>
                    </a:solidFill>
                    <a:latin typeface="HG丸ｺﾞｼｯｸM-PRO" panose="020F0600000000000000" pitchFamily="50" charset="-128"/>
                    <a:ea typeface="HG丸ｺﾞｼｯｸM-PRO" panose="020F0600000000000000" pitchFamily="50" charset="-128"/>
                  </a:rPr>
                  <a:t>主任　理学療法士</a:t>
                </a:r>
                <a:endParaRPr lang="en-US" altLang="ja-JP" sz="900" dirty="0">
                  <a:solidFill>
                    <a:srgbClr val="736B6E"/>
                  </a:solidFill>
                  <a:latin typeface="HG丸ｺﾞｼｯｸM-PRO" panose="020F0600000000000000" pitchFamily="50" charset="-128"/>
                  <a:ea typeface="HG丸ｺﾞｼｯｸM-PRO" panose="020F0600000000000000" pitchFamily="50" charset="-128"/>
                </a:endParaRPr>
              </a:p>
              <a:p>
                <a:pPr algn="ctr"/>
                <a:r>
                  <a:rPr lang="ja-JP" altLang="en-US" sz="1000" dirty="0">
                    <a:solidFill>
                      <a:srgbClr val="736B6E"/>
                    </a:solidFill>
                    <a:latin typeface="HG丸ｺﾞｼｯｸM-PRO" panose="020F0600000000000000" pitchFamily="50" charset="-128"/>
                    <a:ea typeface="HG丸ｺﾞｼｯｸM-PRO" panose="020F0600000000000000" pitchFamily="50" charset="-128"/>
                  </a:rPr>
                  <a:t>丸山あすみ</a:t>
                </a:r>
                <a:endParaRPr lang="en-US" altLang="ja-JP" sz="1000" dirty="0">
                  <a:solidFill>
                    <a:srgbClr val="736B6E"/>
                  </a:solidFill>
                  <a:latin typeface="HG丸ｺﾞｼｯｸM-PRO" panose="020F0600000000000000" pitchFamily="50" charset="-128"/>
                  <a:ea typeface="HG丸ｺﾞｼｯｸM-PRO" panose="020F0600000000000000" pitchFamily="50" charset="-128"/>
                </a:endParaRPr>
              </a:p>
            </p:txBody>
          </p:sp>
          <p:sp>
            <p:nvSpPr>
              <p:cNvPr id="38" name="正方形/長方形 37">
                <a:extLst>
                  <a:ext uri="{FF2B5EF4-FFF2-40B4-BE49-F238E27FC236}">
                    <a16:creationId xmlns:a16="http://schemas.microsoft.com/office/drawing/2014/main" id="{A4010E03-E160-4C15-BE1A-0EE910F6B126}"/>
                  </a:ext>
                </a:extLst>
              </p:cNvPr>
              <p:cNvSpPr/>
              <p:nvPr/>
            </p:nvSpPr>
            <p:spPr>
              <a:xfrm>
                <a:off x="5544453" y="655141"/>
                <a:ext cx="953390" cy="246221"/>
              </a:xfrm>
              <a:prstGeom prst="rect">
                <a:avLst/>
              </a:prstGeom>
            </p:spPr>
            <p:txBody>
              <a:bodyPr wrap="none">
                <a:spAutoFit/>
              </a:bodyPr>
              <a:lstStyle/>
              <a:p>
                <a:r>
                  <a:rPr lang="ja-JP" altLang="en-US" sz="1000" dirty="0">
                    <a:solidFill>
                      <a:srgbClr val="736B6E"/>
                    </a:solidFill>
                    <a:latin typeface="HG丸ｺﾞｼｯｸM-PRO" panose="020F0600000000000000" pitchFamily="50" charset="-128"/>
                    <a:ea typeface="HG丸ｺﾞｼｯｸM-PRO" panose="020F0600000000000000" pitchFamily="50" charset="-128"/>
                  </a:rPr>
                  <a:t>病院リハ部門</a:t>
                </a:r>
                <a:endParaRPr lang="ja-JP" altLang="en-US" sz="1000" dirty="0"/>
              </a:p>
            </p:txBody>
          </p:sp>
          <p:pic>
            <p:nvPicPr>
              <p:cNvPr id="40" name="図 39">
                <a:extLst>
                  <a:ext uri="{FF2B5EF4-FFF2-40B4-BE49-F238E27FC236}">
                    <a16:creationId xmlns:a16="http://schemas.microsoft.com/office/drawing/2014/main" id="{0055C58B-38F1-440C-BD5C-1592EAD499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673" t="37310" r="25642" b="24998"/>
              <a:stretch/>
            </p:blipFill>
            <p:spPr>
              <a:xfrm>
                <a:off x="5356651" y="907879"/>
                <a:ext cx="1242647" cy="955594"/>
              </a:xfrm>
              <a:prstGeom prst="rect">
                <a:avLst/>
              </a:prstGeom>
              <a:ln>
                <a:noFill/>
              </a:ln>
              <a:effectLst>
                <a:softEdge rad="63500"/>
              </a:effectLst>
            </p:spPr>
          </p:pic>
        </p:grpSp>
      </p:grpSp>
      <p:sp>
        <p:nvSpPr>
          <p:cNvPr id="45" name="テキスト ボックス 44">
            <a:extLst>
              <a:ext uri="{FF2B5EF4-FFF2-40B4-BE49-F238E27FC236}">
                <a16:creationId xmlns:a16="http://schemas.microsoft.com/office/drawing/2014/main" id="{23CD7EEC-E5D4-41E8-BD1E-20B918245431}"/>
              </a:ext>
            </a:extLst>
          </p:cNvPr>
          <p:cNvSpPr txBox="1"/>
          <p:nvPr/>
        </p:nvSpPr>
        <p:spPr>
          <a:xfrm>
            <a:off x="153922" y="6841974"/>
            <a:ext cx="6634287" cy="415498"/>
          </a:xfrm>
          <a:prstGeom prst="rect">
            <a:avLst/>
          </a:prstGeom>
          <a:noFill/>
        </p:spPr>
        <p:txBody>
          <a:bodyPr wrap="square">
            <a:spAutoFit/>
          </a:bodyPr>
          <a:lstStyle/>
          <a:p>
            <a:r>
              <a:rPr lang="ja-JP" altLang="en-US" sz="1050" dirty="0">
                <a:solidFill>
                  <a:srgbClr val="736B6E"/>
                </a:solidFill>
                <a:latin typeface="HG丸ｺﾞｼｯｸM-PRO" panose="020F0600000000000000" pitchFamily="50" charset="-128"/>
                <a:ea typeface="HG丸ｺﾞｼｯｸM-PRO" panose="020F0600000000000000" pitchFamily="50" charset="-128"/>
              </a:rPr>
              <a:t>〒</a:t>
            </a:r>
            <a:r>
              <a:rPr lang="en-US" altLang="ja-JP" sz="1050" dirty="0">
                <a:solidFill>
                  <a:srgbClr val="736B6E"/>
                </a:solidFill>
                <a:latin typeface="HG丸ｺﾞｼｯｸM-PRO" panose="020F0600000000000000" pitchFamily="50" charset="-128"/>
                <a:ea typeface="HG丸ｺﾞｼｯｸM-PRO" panose="020F0600000000000000" pitchFamily="50" charset="-128"/>
              </a:rPr>
              <a:t>370-3513 </a:t>
            </a:r>
            <a:r>
              <a:rPr lang="ja-JP" altLang="en-US" sz="1050" dirty="0">
                <a:solidFill>
                  <a:srgbClr val="736B6E"/>
                </a:solidFill>
                <a:latin typeface="HG丸ｺﾞｼｯｸM-PRO" panose="020F0600000000000000" pitchFamily="50" charset="-128"/>
                <a:ea typeface="HG丸ｺﾞｼｯｸM-PRO" panose="020F0600000000000000" pitchFamily="50" charset="-128"/>
              </a:rPr>
              <a:t>群馬県高崎市北原町</a:t>
            </a:r>
            <a:r>
              <a:rPr lang="en-US" altLang="ja-JP" sz="1050" dirty="0">
                <a:solidFill>
                  <a:srgbClr val="736B6E"/>
                </a:solidFill>
                <a:latin typeface="HG丸ｺﾞｼｯｸM-PRO" panose="020F0600000000000000" pitchFamily="50" charset="-128"/>
                <a:ea typeface="HG丸ｺﾞｼｯｸM-PRO" panose="020F0600000000000000" pitchFamily="50" charset="-128"/>
              </a:rPr>
              <a:t>71</a:t>
            </a:r>
            <a:r>
              <a:rPr lang="ja-JP" altLang="en-US" sz="1050" dirty="0">
                <a:solidFill>
                  <a:srgbClr val="736B6E"/>
                </a:solidFill>
                <a:latin typeface="HG丸ｺﾞｼｯｸM-PRO" panose="020F0600000000000000" pitchFamily="50" charset="-128"/>
                <a:ea typeface="HG丸ｺﾞｼｯｸM-PRO" panose="020F0600000000000000" pitchFamily="50" charset="-128"/>
              </a:rPr>
              <a:t>　</a:t>
            </a:r>
            <a:endParaRPr lang="en-US" altLang="ja-JP" sz="1050" dirty="0">
              <a:solidFill>
                <a:srgbClr val="736B6E"/>
              </a:solidFill>
              <a:latin typeface="HG丸ｺﾞｼｯｸM-PRO" panose="020F0600000000000000" pitchFamily="50" charset="-128"/>
              <a:ea typeface="HG丸ｺﾞｼｯｸM-PRO" panose="020F0600000000000000" pitchFamily="50" charset="-128"/>
            </a:endParaRPr>
          </a:p>
          <a:p>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TEL</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027-373-5115</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（代）</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FAX</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027-372-2829</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　　</a:t>
            </a:r>
            <a:r>
              <a:rPr lang="ja-JP" altLang="en-US" sz="1050" dirty="0">
                <a:solidFill>
                  <a:srgbClr val="736B6E"/>
                </a:solidFill>
                <a:latin typeface="HG丸ｺﾞｼｯｸM-PRO" panose="020F0600000000000000" pitchFamily="50" charset="-128"/>
                <a:ea typeface="HG丸ｺﾞｼｯｸM-PRO" panose="020F0600000000000000" pitchFamily="50" charset="-128"/>
              </a:rPr>
              <a:t>アドレス：</a:t>
            </a:r>
            <a:r>
              <a:rPr lang="en-US" altLang="ja-JP" sz="1050" dirty="0">
                <a:solidFill>
                  <a:srgbClr val="736B6E"/>
                </a:solidFill>
                <a:latin typeface="HG丸ｺﾞｼｯｸM-PRO" panose="020F0600000000000000" pitchFamily="50" charset="-128"/>
                <a:ea typeface="HG丸ｺﾞｼｯｸM-PRO" panose="020F0600000000000000" pitchFamily="50" charset="-128"/>
              </a:rPr>
              <a:t>reha@kan-etsu-hospital.com</a:t>
            </a:r>
            <a:endParaRPr kumimoji="1" lang="en-US" altLang="ja-JP" sz="1050" dirty="0">
              <a:solidFill>
                <a:srgbClr val="736B6E"/>
              </a:solidFill>
              <a:latin typeface="HG丸ｺﾞｼｯｸM-PRO" panose="020F0600000000000000" pitchFamily="50" charset="-128"/>
              <a:ea typeface="HG丸ｺﾞｼｯｸM-PRO" panose="020F0600000000000000" pitchFamily="50" charset="-128"/>
            </a:endParaRPr>
          </a:p>
        </p:txBody>
      </p:sp>
      <p:grpSp>
        <p:nvGrpSpPr>
          <p:cNvPr id="15" name="グループ化 14">
            <a:extLst>
              <a:ext uri="{FF2B5EF4-FFF2-40B4-BE49-F238E27FC236}">
                <a16:creationId xmlns:a16="http://schemas.microsoft.com/office/drawing/2014/main" id="{BBC91A9A-04BE-4D9B-8698-F9395B4CD82F}"/>
              </a:ext>
            </a:extLst>
          </p:cNvPr>
          <p:cNvGrpSpPr/>
          <p:nvPr/>
        </p:nvGrpSpPr>
        <p:grpSpPr>
          <a:xfrm>
            <a:off x="80280" y="2243621"/>
            <a:ext cx="6808677" cy="4538730"/>
            <a:chOff x="126862" y="4398190"/>
            <a:chExt cx="6808677" cy="4538730"/>
          </a:xfrm>
        </p:grpSpPr>
        <p:sp>
          <p:nvSpPr>
            <p:cNvPr id="17" name="角丸四角形 16"/>
            <p:cNvSpPr/>
            <p:nvPr/>
          </p:nvSpPr>
          <p:spPr>
            <a:xfrm>
              <a:off x="126862" y="4398190"/>
              <a:ext cx="6691630" cy="4538730"/>
            </a:xfrm>
            <a:prstGeom prst="roundRect">
              <a:avLst>
                <a:gd name="adj" fmla="val 10959"/>
              </a:avLst>
            </a:prstGeom>
            <a:solidFill>
              <a:srgbClr val="F6F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rgbClr val="BAC94F"/>
                  </a:solidFill>
                  <a:latin typeface="HG丸ｺﾞｼｯｸM-PRO" panose="020F0600000000000000" pitchFamily="50" charset="-128"/>
                  <a:ea typeface="HG丸ｺﾞｼｯｸM-PRO" panose="020F0600000000000000" pitchFamily="50" charset="-128"/>
                </a:rPr>
                <a:t>通所リハビリテーション関越中央</a:t>
              </a:r>
              <a:endParaRPr lang="en-US" altLang="ja-JP" sz="1400" b="1" dirty="0">
                <a:solidFill>
                  <a:srgbClr val="BAC94F"/>
                </a:solidFill>
                <a:latin typeface="HG丸ｺﾞｼｯｸM-PRO" panose="020F0600000000000000" pitchFamily="50" charset="-128"/>
                <a:ea typeface="HG丸ｺﾞｼｯｸM-PRO" panose="020F0600000000000000" pitchFamily="50" charset="-128"/>
              </a:endParaRPr>
            </a:p>
            <a:p>
              <a:endParaRPr lang="en-US" altLang="ja-JP" sz="500" dirty="0">
                <a:solidFill>
                  <a:srgbClr val="736B6E"/>
                </a:solidFill>
                <a:latin typeface="HG丸ｺﾞｼｯｸM-PRO" panose="020F0600000000000000" pitchFamily="50" charset="-128"/>
                <a:ea typeface="HG丸ｺﾞｼｯｸM-PRO" panose="020F0600000000000000" pitchFamily="50" charset="-128"/>
              </a:endParaRPr>
            </a:p>
            <a:p>
              <a:r>
                <a:rPr lang="en-US" altLang="ja-JP" sz="1100" dirty="0">
                  <a:solidFill>
                    <a:srgbClr val="736B6E"/>
                  </a:solidFill>
                  <a:latin typeface="HG丸ｺﾞｼｯｸM-PRO" panose="020F0600000000000000" pitchFamily="50" charset="-128"/>
                  <a:ea typeface="HG丸ｺﾞｼｯｸM-PRO" panose="020F0600000000000000" pitchFamily="50" charset="-128"/>
                </a:rPr>
                <a:t>1</a:t>
              </a:r>
              <a:r>
                <a:rPr lang="ja-JP" altLang="en-US" sz="1100" dirty="0">
                  <a:solidFill>
                    <a:srgbClr val="736B6E"/>
                  </a:solidFill>
                  <a:latin typeface="HG丸ｺﾞｼｯｸM-PRO" panose="020F0600000000000000" pitchFamily="50" charset="-128"/>
                  <a:ea typeface="HG丸ｺﾞｼｯｸM-PRO" panose="020F0600000000000000" pitchFamily="50" charset="-128"/>
                </a:rPr>
                <a:t>～</a:t>
              </a:r>
              <a:r>
                <a:rPr lang="en-US" altLang="ja-JP" sz="1100" dirty="0">
                  <a:solidFill>
                    <a:srgbClr val="736B6E"/>
                  </a:solidFill>
                  <a:latin typeface="HG丸ｺﾞｼｯｸM-PRO" panose="020F0600000000000000" pitchFamily="50" charset="-128"/>
                  <a:ea typeface="HG丸ｺﾞｼｯｸM-PRO" panose="020F0600000000000000" pitchFamily="50" charset="-128"/>
                </a:rPr>
                <a:t>2</a:t>
              </a:r>
              <a:r>
                <a:rPr lang="ja-JP" altLang="en-US" sz="1100" dirty="0">
                  <a:solidFill>
                    <a:srgbClr val="736B6E"/>
                  </a:solidFill>
                  <a:latin typeface="HG丸ｺﾞｼｯｸM-PRO" panose="020F0600000000000000" pitchFamily="50" charset="-128"/>
                  <a:ea typeface="HG丸ｺﾞｼｯｸM-PRO" panose="020F0600000000000000" pitchFamily="50" charset="-128"/>
                </a:rPr>
                <a:t>時間の短時間通所リハ、</a:t>
              </a:r>
              <a:r>
                <a:rPr lang="en-US" altLang="ja-JP" sz="1100" dirty="0">
                  <a:solidFill>
                    <a:srgbClr val="736B6E"/>
                  </a:solidFill>
                  <a:latin typeface="HG丸ｺﾞｼｯｸM-PRO" panose="020F0600000000000000" pitchFamily="50" charset="-128"/>
                  <a:ea typeface="HG丸ｺﾞｼｯｸM-PRO" panose="020F0600000000000000" pitchFamily="50" charset="-128"/>
                </a:rPr>
                <a:t>6</a:t>
              </a:r>
              <a:r>
                <a:rPr lang="ja-JP" altLang="en-US" sz="1100" dirty="0">
                  <a:solidFill>
                    <a:srgbClr val="736B6E"/>
                  </a:solidFill>
                  <a:latin typeface="HG丸ｺﾞｼｯｸM-PRO" panose="020F0600000000000000" pitchFamily="50" charset="-128"/>
                  <a:ea typeface="HG丸ｺﾞｼｯｸM-PRO" panose="020F0600000000000000" pitchFamily="50" charset="-128"/>
                </a:rPr>
                <a:t>～</a:t>
              </a:r>
              <a:r>
                <a:rPr lang="en-US" altLang="ja-JP" sz="1100" dirty="0">
                  <a:solidFill>
                    <a:srgbClr val="736B6E"/>
                  </a:solidFill>
                  <a:latin typeface="HG丸ｺﾞｼｯｸM-PRO" panose="020F0600000000000000" pitchFamily="50" charset="-128"/>
                  <a:ea typeface="HG丸ｺﾞｼｯｸM-PRO" panose="020F0600000000000000" pitchFamily="50" charset="-128"/>
                </a:rPr>
                <a:t>7</a:t>
              </a:r>
              <a:r>
                <a:rPr lang="ja-JP" altLang="en-US" sz="1100" dirty="0">
                  <a:solidFill>
                    <a:srgbClr val="736B6E"/>
                  </a:solidFill>
                  <a:latin typeface="HG丸ｺﾞｼｯｸM-PRO" panose="020F0600000000000000" pitchFamily="50" charset="-128"/>
                  <a:ea typeface="HG丸ｺﾞｼｯｸM-PRO" panose="020F0600000000000000" pitchFamily="50" charset="-128"/>
                </a:rPr>
                <a:t>時間の長時間</a:t>
              </a:r>
              <a:endParaRPr lang="en-US" altLang="ja-JP" sz="1100" dirty="0">
                <a:solidFill>
                  <a:srgbClr val="736B6E"/>
                </a:solidFill>
                <a:latin typeface="HG丸ｺﾞｼｯｸM-PRO" panose="020F0600000000000000" pitchFamily="50" charset="-128"/>
                <a:ea typeface="HG丸ｺﾞｼｯｸM-PRO" panose="020F0600000000000000" pitchFamily="50" charset="-128"/>
              </a:endParaRPr>
            </a:p>
            <a:p>
              <a:r>
                <a:rPr lang="ja-JP" altLang="en-US" sz="1100" dirty="0">
                  <a:solidFill>
                    <a:srgbClr val="736B6E"/>
                  </a:solidFill>
                  <a:latin typeface="HG丸ｺﾞｼｯｸM-PRO" panose="020F0600000000000000" pitchFamily="50" charset="-128"/>
                  <a:ea typeface="HG丸ｺﾞｼｯｸM-PRO" panose="020F0600000000000000" pitchFamily="50" charset="-128"/>
                </a:rPr>
                <a:t>通所リハを行っております。</a:t>
              </a:r>
              <a:endParaRPr lang="en-US" altLang="ja-JP" sz="1100" dirty="0">
                <a:solidFill>
                  <a:srgbClr val="736B6E"/>
                </a:solidFill>
                <a:latin typeface="HG丸ｺﾞｼｯｸM-PRO" panose="020F0600000000000000" pitchFamily="50" charset="-128"/>
                <a:ea typeface="HG丸ｺﾞｼｯｸM-PRO" panose="020F0600000000000000" pitchFamily="50" charset="-128"/>
              </a:endParaRPr>
            </a:p>
            <a:p>
              <a:r>
                <a:rPr lang="ja-JP" altLang="en-US" sz="1100" dirty="0">
                  <a:solidFill>
                    <a:srgbClr val="736B6E"/>
                  </a:solidFill>
                  <a:latin typeface="HG丸ｺﾞｼｯｸM-PRO" panose="020F0600000000000000" pitchFamily="50" charset="-128"/>
                  <a:ea typeface="HG丸ｺﾞｼｯｸM-PRO" panose="020F0600000000000000" pitchFamily="50" charset="-128"/>
                </a:rPr>
                <a:t>相談員業務をリハ職が行うことにより、利用者様</a:t>
              </a:r>
              <a:endParaRPr lang="en-US" altLang="ja-JP" sz="1100" dirty="0">
                <a:solidFill>
                  <a:srgbClr val="736B6E"/>
                </a:solidFill>
                <a:latin typeface="HG丸ｺﾞｼｯｸM-PRO" panose="020F0600000000000000" pitchFamily="50" charset="-128"/>
                <a:ea typeface="HG丸ｺﾞｼｯｸM-PRO" panose="020F0600000000000000" pitchFamily="50" charset="-128"/>
              </a:endParaRPr>
            </a:p>
            <a:p>
              <a:r>
                <a:rPr lang="ja-JP" altLang="en-US" sz="1100" dirty="0">
                  <a:solidFill>
                    <a:srgbClr val="736B6E"/>
                  </a:solidFill>
                  <a:latin typeface="HG丸ｺﾞｼｯｸM-PRO" panose="020F0600000000000000" pitchFamily="50" charset="-128"/>
                  <a:ea typeface="HG丸ｺﾞｼｯｸM-PRO" panose="020F0600000000000000" pitchFamily="50" charset="-128"/>
                </a:rPr>
                <a:t>に合わせた最適なプランを提案させて頂きます。</a:t>
              </a:r>
              <a:endParaRPr lang="en-US" altLang="ja-JP" sz="1100" dirty="0">
                <a:solidFill>
                  <a:srgbClr val="736B6E"/>
                </a:solidFill>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srgbClr val="E3776F"/>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E3776F"/>
                  </a:solidFill>
                  <a:effectLst/>
                  <a:uLnTx/>
                  <a:uFillTx/>
                  <a:latin typeface="HG丸ｺﾞｼｯｸM-PRO" panose="020F0600000000000000" pitchFamily="50" charset="-128"/>
                  <a:ea typeface="HG丸ｺﾞｼｯｸM-PRO" panose="020F0600000000000000" pitchFamily="50" charset="-128"/>
                  <a:cs typeface="+mn-cs"/>
                </a:rPr>
                <a:t>訪問リハビリテーション関越中央</a:t>
              </a:r>
              <a:r>
                <a:rPr lang="ja-JP" altLang="en-US" sz="1400" b="1" noProof="0" dirty="0">
                  <a:solidFill>
                    <a:srgbClr val="E3776F"/>
                  </a:solidFill>
                  <a:latin typeface="HG丸ｺﾞｼｯｸM-PRO" panose="020F0600000000000000" pitchFamily="50" charset="-128"/>
                  <a:ea typeface="HG丸ｺﾞｼｯｸM-PRO" panose="020F0600000000000000" pitchFamily="50" charset="-128"/>
                </a:rPr>
                <a:t>　</a:t>
              </a:r>
              <a:endParaRPr lang="en-US" altLang="ja-JP" sz="1400" b="1" noProof="0" dirty="0">
                <a:solidFill>
                  <a:srgbClr val="E3776F"/>
                </a:solidFill>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1" i="0" u="none" strike="noStrike" kern="1200" cap="none" spc="0" normalizeH="0" baseline="0" noProof="0" dirty="0">
                <a:ln>
                  <a:noFill/>
                </a:ln>
                <a:solidFill>
                  <a:srgbClr val="E3776F"/>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736B6E"/>
                  </a:solidFill>
                  <a:effectLst/>
                  <a:uLnTx/>
                  <a:uFillTx/>
                  <a:latin typeface="HG丸ｺﾞｼｯｸM-PRO" panose="020F0600000000000000" pitchFamily="50" charset="-128"/>
                  <a:ea typeface="HG丸ｺﾞｼｯｸM-PRO" panose="020F0600000000000000" pitchFamily="50" charset="-128"/>
                  <a:cs typeface="+mn-cs"/>
                </a:rPr>
                <a:t>病院で急性期リハを学んだ職員が対応することで、</a:t>
              </a:r>
              <a:endParaRPr kumimoji="1" lang="en-US" altLang="ja-JP" sz="1100" b="0" i="0" u="none" strike="noStrike" kern="1200" cap="none" spc="0" normalizeH="0" baseline="0" noProof="0" dirty="0">
                <a:ln>
                  <a:noFill/>
                </a:ln>
                <a:solidFill>
                  <a:srgbClr val="736B6E"/>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736B6E"/>
                  </a:solidFill>
                  <a:effectLst/>
                  <a:uLnTx/>
                  <a:uFillTx/>
                  <a:latin typeface="HG丸ｺﾞｼｯｸM-PRO" panose="020F0600000000000000" pitchFamily="50" charset="-128"/>
                  <a:ea typeface="HG丸ｺﾞｼｯｸM-PRO" panose="020F0600000000000000" pitchFamily="50" charset="-128"/>
                  <a:cs typeface="+mn-cs"/>
                </a:rPr>
                <a:t>心臓・呼吸に問題のある利用者様も安心してご利用</a:t>
              </a:r>
              <a:endParaRPr kumimoji="1" lang="en-US" altLang="ja-JP" sz="1100" b="0" i="0" u="none" strike="noStrike" kern="1200" cap="none" spc="0" normalizeH="0" baseline="0" noProof="0" dirty="0">
                <a:ln>
                  <a:noFill/>
                </a:ln>
                <a:solidFill>
                  <a:srgbClr val="736B6E"/>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736B6E"/>
                  </a:solidFill>
                  <a:effectLst/>
                  <a:uLnTx/>
                  <a:uFillTx/>
                  <a:latin typeface="HG丸ｺﾞｼｯｸM-PRO" panose="020F0600000000000000" pitchFamily="50" charset="-128"/>
                  <a:ea typeface="HG丸ｺﾞｼｯｸM-PRO" panose="020F0600000000000000" pitchFamily="50" charset="-128"/>
                  <a:cs typeface="+mn-cs"/>
                </a:rPr>
                <a:t>頂けます。</a:t>
              </a:r>
            </a:p>
            <a:p>
              <a:endParaRPr lang="en-US" altLang="ja-JP" sz="1200" dirty="0">
                <a:solidFill>
                  <a:srgbClr val="736B6E"/>
                </a:solidFill>
                <a:latin typeface="HG丸ｺﾞｼｯｸM-PRO" panose="020F0600000000000000" pitchFamily="50" charset="-128"/>
                <a:ea typeface="HG丸ｺﾞｼｯｸM-PRO" panose="020F0600000000000000" pitchFamily="50" charset="-128"/>
              </a:endParaRPr>
            </a:p>
          </p:txBody>
        </p:sp>
        <p:sp>
          <p:nvSpPr>
            <p:cNvPr id="26" name="テキスト ボックス 25">
              <a:extLst>
                <a:ext uri="{FF2B5EF4-FFF2-40B4-BE49-F238E27FC236}">
                  <a16:creationId xmlns:a16="http://schemas.microsoft.com/office/drawing/2014/main" id="{9D1A4F73-3B76-46FF-B164-C48E424884F6}"/>
                </a:ext>
              </a:extLst>
            </p:cNvPr>
            <p:cNvSpPr txBox="1"/>
            <p:nvPr/>
          </p:nvSpPr>
          <p:spPr>
            <a:xfrm>
              <a:off x="3636250" y="8613137"/>
              <a:ext cx="3299289" cy="253916"/>
            </a:xfrm>
            <a:prstGeom prst="rect">
              <a:avLst/>
            </a:prstGeom>
            <a:noFill/>
          </p:spPr>
          <p:txBody>
            <a:bodyPr wrap="square" rtlCol="0">
              <a:spAutoFit/>
            </a:bodyPr>
            <a:lstStyle/>
            <a:p>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a:t>
              </a:r>
              <a:r>
                <a:rPr lang="ja-JP" altLang="en-US" sz="1050" dirty="0">
                  <a:solidFill>
                    <a:srgbClr val="736B6E"/>
                  </a:solidFill>
                  <a:latin typeface="HG丸ｺﾞｼｯｸM-PRO" panose="020F0600000000000000" pitchFamily="50" charset="-128"/>
                  <a:ea typeface="HG丸ｺﾞｼｯｸM-PRO" panose="020F0600000000000000" pitchFamily="50" charset="-128"/>
                </a:rPr>
                <a:t>受け入れ</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可能　△：要相談　</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　受入困難</a:t>
              </a:r>
            </a:p>
          </p:txBody>
        </p:sp>
        <p:grpSp>
          <p:nvGrpSpPr>
            <p:cNvPr id="5" name="グループ化 4">
              <a:extLst>
                <a:ext uri="{FF2B5EF4-FFF2-40B4-BE49-F238E27FC236}">
                  <a16:creationId xmlns:a16="http://schemas.microsoft.com/office/drawing/2014/main" id="{25EFC994-19A1-4882-85D1-78AFEBD78643}"/>
                </a:ext>
              </a:extLst>
            </p:cNvPr>
            <p:cNvGrpSpPr/>
            <p:nvPr/>
          </p:nvGrpSpPr>
          <p:grpSpPr>
            <a:xfrm>
              <a:off x="3887103" y="4902724"/>
              <a:ext cx="1236091" cy="1466390"/>
              <a:chOff x="3949690" y="4720738"/>
              <a:chExt cx="1236091" cy="1466390"/>
            </a:xfrm>
          </p:grpSpPr>
          <p:pic>
            <p:nvPicPr>
              <p:cNvPr id="24" name="図 23">
                <a:extLst>
                  <a:ext uri="{FF2B5EF4-FFF2-40B4-BE49-F238E27FC236}">
                    <a16:creationId xmlns:a16="http://schemas.microsoft.com/office/drawing/2014/main" id="{00000000-0008-0000-0000-00003300000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8095" t="30732" r="35953" b="30219"/>
              <a:stretch/>
            </p:blipFill>
            <p:spPr>
              <a:xfrm>
                <a:off x="3949690" y="4720738"/>
                <a:ext cx="1236091" cy="1007640"/>
              </a:xfrm>
              <a:prstGeom prst="rect">
                <a:avLst/>
              </a:prstGeom>
              <a:ln>
                <a:noFill/>
              </a:ln>
              <a:effectLst>
                <a:softEdge rad="112500"/>
              </a:effectLst>
            </p:spPr>
          </p:pic>
          <p:sp>
            <p:nvSpPr>
              <p:cNvPr id="46" name="正方形/長方形 45">
                <a:extLst>
                  <a:ext uri="{FF2B5EF4-FFF2-40B4-BE49-F238E27FC236}">
                    <a16:creationId xmlns:a16="http://schemas.microsoft.com/office/drawing/2014/main" id="{184F3324-4052-4FB2-9304-BCDDDDE5DFF1}"/>
                  </a:ext>
                </a:extLst>
              </p:cNvPr>
              <p:cNvSpPr/>
              <p:nvPr/>
            </p:nvSpPr>
            <p:spPr>
              <a:xfrm>
                <a:off x="3956029" y="5802407"/>
                <a:ext cx="1223412" cy="384721"/>
              </a:xfrm>
              <a:prstGeom prst="rect">
                <a:avLst/>
              </a:prstGeom>
            </p:spPr>
            <p:txBody>
              <a:bodyPr wrap="none">
                <a:spAutoFit/>
              </a:bodyPr>
              <a:lstStyle/>
              <a:p>
                <a:pPr algn="ctr"/>
                <a:r>
                  <a:rPr lang="ja-JP" altLang="en-US" sz="900" dirty="0">
                    <a:solidFill>
                      <a:srgbClr val="736B6E"/>
                    </a:solidFill>
                    <a:latin typeface="HG丸ｺﾞｼｯｸM-PRO" panose="020F0600000000000000" pitchFamily="50" charset="-128"/>
                    <a:ea typeface="HG丸ｺﾞｼｯｸM-PRO" panose="020F0600000000000000" pitchFamily="50" charset="-128"/>
                  </a:rPr>
                  <a:t>主任　理学療法士　</a:t>
                </a:r>
                <a:endParaRPr lang="en-US" altLang="ja-JP" sz="900" dirty="0">
                  <a:solidFill>
                    <a:srgbClr val="736B6E"/>
                  </a:solidFill>
                  <a:latin typeface="HG丸ｺﾞｼｯｸM-PRO" panose="020F0600000000000000" pitchFamily="50" charset="-128"/>
                  <a:ea typeface="HG丸ｺﾞｼｯｸM-PRO" panose="020F0600000000000000" pitchFamily="50" charset="-128"/>
                </a:endParaRPr>
              </a:p>
              <a:p>
                <a:pPr algn="ctr"/>
                <a:r>
                  <a:rPr lang="ja-JP" altLang="en-US" sz="1000" dirty="0">
                    <a:solidFill>
                      <a:srgbClr val="736B6E"/>
                    </a:solidFill>
                    <a:latin typeface="HG丸ｺﾞｼｯｸM-PRO" panose="020F0600000000000000" pitchFamily="50" charset="-128"/>
                    <a:ea typeface="HG丸ｺﾞｼｯｸM-PRO" panose="020F0600000000000000" pitchFamily="50" charset="-128"/>
                  </a:rPr>
                  <a:t>狩野和子</a:t>
                </a:r>
                <a:endParaRPr lang="ja-JP" altLang="en-US" sz="1000" dirty="0"/>
              </a:p>
            </p:txBody>
          </p:sp>
        </p:grpSp>
        <p:grpSp>
          <p:nvGrpSpPr>
            <p:cNvPr id="6" name="グループ化 5">
              <a:extLst>
                <a:ext uri="{FF2B5EF4-FFF2-40B4-BE49-F238E27FC236}">
                  <a16:creationId xmlns:a16="http://schemas.microsoft.com/office/drawing/2014/main" id="{5F6B31B3-A41F-4198-A533-91D303F71040}"/>
                </a:ext>
              </a:extLst>
            </p:cNvPr>
            <p:cNvGrpSpPr/>
            <p:nvPr/>
          </p:nvGrpSpPr>
          <p:grpSpPr>
            <a:xfrm>
              <a:off x="5273534" y="4912673"/>
              <a:ext cx="1224309" cy="1453360"/>
              <a:chOff x="5285895" y="4738146"/>
              <a:chExt cx="1224309" cy="1453360"/>
            </a:xfrm>
          </p:grpSpPr>
          <p:sp>
            <p:nvSpPr>
              <p:cNvPr id="4" name="正方形/長方形 3">
                <a:extLst>
                  <a:ext uri="{FF2B5EF4-FFF2-40B4-BE49-F238E27FC236}">
                    <a16:creationId xmlns:a16="http://schemas.microsoft.com/office/drawing/2014/main" id="{B01C351D-35A0-44C3-BBDD-58501D61DC93}"/>
                  </a:ext>
                </a:extLst>
              </p:cNvPr>
              <p:cNvSpPr/>
              <p:nvPr/>
            </p:nvSpPr>
            <p:spPr>
              <a:xfrm>
                <a:off x="5285895" y="5806785"/>
                <a:ext cx="1223413" cy="384721"/>
              </a:xfrm>
              <a:prstGeom prst="rect">
                <a:avLst/>
              </a:prstGeom>
            </p:spPr>
            <p:txBody>
              <a:bodyPr wrap="none">
                <a:spAutoFit/>
              </a:bodyPr>
              <a:lstStyle/>
              <a:p>
                <a:pPr algn="ctr"/>
                <a:r>
                  <a:rPr lang="ja-JP" altLang="en-US" sz="900" dirty="0">
                    <a:solidFill>
                      <a:srgbClr val="736B6E"/>
                    </a:solidFill>
                    <a:latin typeface="HG丸ｺﾞｼｯｸM-PRO" panose="020F0600000000000000" pitchFamily="50" charset="-128"/>
                    <a:ea typeface="HG丸ｺﾞｼｯｸM-PRO" panose="020F0600000000000000" pitchFamily="50" charset="-128"/>
                  </a:rPr>
                  <a:t>　主任　理学療法士</a:t>
                </a:r>
                <a:endParaRPr lang="en-US" altLang="ja-JP" sz="900" dirty="0">
                  <a:solidFill>
                    <a:srgbClr val="736B6E"/>
                  </a:solidFill>
                  <a:latin typeface="HG丸ｺﾞｼｯｸM-PRO" panose="020F0600000000000000" pitchFamily="50" charset="-128"/>
                  <a:ea typeface="HG丸ｺﾞｼｯｸM-PRO" panose="020F0600000000000000" pitchFamily="50" charset="-128"/>
                </a:endParaRPr>
              </a:p>
              <a:p>
                <a:pPr algn="ctr"/>
                <a:r>
                  <a:rPr lang="ja-JP" altLang="en-US" sz="1000" dirty="0">
                    <a:solidFill>
                      <a:srgbClr val="736B6E"/>
                    </a:solidFill>
                    <a:latin typeface="HG丸ｺﾞｼｯｸM-PRO" panose="020F0600000000000000" pitchFamily="50" charset="-128"/>
                    <a:ea typeface="HG丸ｺﾞｼｯｸM-PRO" panose="020F0600000000000000" pitchFamily="50" charset="-128"/>
                  </a:rPr>
                  <a:t>田口裕一</a:t>
                </a:r>
                <a:endParaRPr lang="ja-JP" altLang="en-US" sz="1000" dirty="0"/>
              </a:p>
            </p:txBody>
          </p:sp>
          <p:pic>
            <p:nvPicPr>
              <p:cNvPr id="29" name="図 28">
                <a:extLst>
                  <a:ext uri="{FF2B5EF4-FFF2-40B4-BE49-F238E27FC236}">
                    <a16:creationId xmlns:a16="http://schemas.microsoft.com/office/drawing/2014/main" id="{00000000-0008-0000-0000-000012000000}"/>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6863" t="22453" r="16580" b="36874"/>
              <a:stretch/>
            </p:blipFill>
            <p:spPr>
              <a:xfrm>
                <a:off x="5285895" y="4738146"/>
                <a:ext cx="1224309" cy="993641"/>
              </a:xfrm>
              <a:prstGeom prst="rect">
                <a:avLst/>
              </a:prstGeom>
              <a:ln>
                <a:noFill/>
              </a:ln>
              <a:effectLst>
                <a:softEdge rad="63500"/>
              </a:effectLst>
            </p:spPr>
          </p:pic>
        </p:grpSp>
      </p:grpSp>
      <p:graphicFrame>
        <p:nvGraphicFramePr>
          <p:cNvPr id="25" name="表 24">
            <a:extLst>
              <a:ext uri="{FF2B5EF4-FFF2-40B4-BE49-F238E27FC236}">
                <a16:creationId xmlns:a16="http://schemas.microsoft.com/office/drawing/2014/main" id="{8CE4DDF9-7F76-459D-BFEE-70CE1466318A}"/>
              </a:ext>
            </a:extLst>
          </p:cNvPr>
          <p:cNvGraphicFramePr>
            <a:graphicFrameLocks noGrp="1"/>
          </p:cNvGraphicFramePr>
          <p:nvPr>
            <p:extLst>
              <p:ext uri="{D42A27DB-BD31-4B8C-83A1-F6EECF244321}">
                <p14:modId xmlns:p14="http://schemas.microsoft.com/office/powerpoint/2010/main" val="2527550678"/>
              </p:ext>
            </p:extLst>
          </p:nvPr>
        </p:nvGraphicFramePr>
        <p:xfrm>
          <a:off x="296239" y="4486921"/>
          <a:ext cx="6229357" cy="1920240"/>
        </p:xfrm>
        <a:graphic>
          <a:graphicData uri="http://schemas.openxmlformats.org/drawingml/2006/table">
            <a:tbl>
              <a:tblPr firstRow="1" bandCol="1">
                <a:tableStyleId>{1FECB4D8-DB02-4DC6-A0A2-4F2EBAE1DC90}</a:tableStyleId>
              </a:tblPr>
              <a:tblGrid>
                <a:gridCol w="2288852">
                  <a:extLst>
                    <a:ext uri="{9D8B030D-6E8A-4147-A177-3AD203B41FA5}">
                      <a16:colId xmlns:a16="http://schemas.microsoft.com/office/drawing/2014/main" val="20000"/>
                    </a:ext>
                  </a:extLst>
                </a:gridCol>
                <a:gridCol w="788101">
                  <a:extLst>
                    <a:ext uri="{9D8B030D-6E8A-4147-A177-3AD203B41FA5}">
                      <a16:colId xmlns:a16="http://schemas.microsoft.com/office/drawing/2014/main" val="20001"/>
                    </a:ext>
                  </a:extLst>
                </a:gridCol>
                <a:gridCol w="788101">
                  <a:extLst>
                    <a:ext uri="{9D8B030D-6E8A-4147-A177-3AD203B41FA5}">
                      <a16:colId xmlns:a16="http://schemas.microsoft.com/office/drawing/2014/main" val="20002"/>
                    </a:ext>
                  </a:extLst>
                </a:gridCol>
                <a:gridCol w="788101">
                  <a:extLst>
                    <a:ext uri="{9D8B030D-6E8A-4147-A177-3AD203B41FA5}">
                      <a16:colId xmlns:a16="http://schemas.microsoft.com/office/drawing/2014/main" val="20003"/>
                    </a:ext>
                  </a:extLst>
                </a:gridCol>
                <a:gridCol w="788101">
                  <a:extLst>
                    <a:ext uri="{9D8B030D-6E8A-4147-A177-3AD203B41FA5}">
                      <a16:colId xmlns:a16="http://schemas.microsoft.com/office/drawing/2014/main" val="20004"/>
                    </a:ext>
                  </a:extLst>
                </a:gridCol>
                <a:gridCol w="788101">
                  <a:extLst>
                    <a:ext uri="{9D8B030D-6E8A-4147-A177-3AD203B41FA5}">
                      <a16:colId xmlns:a16="http://schemas.microsoft.com/office/drawing/2014/main" val="20005"/>
                    </a:ext>
                  </a:extLst>
                </a:gridCol>
              </a:tblGrid>
              <a:tr h="148413">
                <a:tc>
                  <a:txBody>
                    <a:bodyPr/>
                    <a:lstStyle/>
                    <a:p>
                      <a:r>
                        <a:rPr kumimoji="1" lang="ja-JP" altLang="en-US" sz="1200" dirty="0">
                          <a:latin typeface="HG丸ｺﾞｼｯｸM-PRO" panose="020F0600000000000000" pitchFamily="50" charset="-128"/>
                          <a:ea typeface="HG丸ｺﾞｼｯｸM-PRO" panose="020F0600000000000000" pitchFamily="50" charset="-128"/>
                        </a:rPr>
                        <a:t>空き状況</a:t>
                      </a:r>
                    </a:p>
                  </a:txBody>
                  <a:tcPr anchor="ctr" anchorCtr="1">
                    <a:lnL w="12700" cap="flat" cmpd="sng" algn="ctr">
                      <a:solidFill>
                        <a:schemeClr val="tx1">
                          <a:lumMod val="50000"/>
                          <a:lumOff val="50000"/>
                        </a:schemeClr>
                      </a:solidFill>
                      <a:prstDash val="solid"/>
                      <a:round/>
                      <a:headEnd type="none" w="med" len="med"/>
                      <a:tailEnd type="none" w="med" len="med"/>
                    </a:lnL>
                    <a:lnT w="12700" cap="flat" cmpd="sng" algn="ctr">
                      <a:solidFill>
                        <a:schemeClr val="tx1">
                          <a:lumMod val="50000"/>
                          <a:lumOff val="50000"/>
                        </a:schemeClr>
                      </a:solidFill>
                      <a:prstDash val="solid"/>
                      <a:round/>
                      <a:headEnd type="none" w="med" len="med"/>
                      <a:tailEnd type="none" w="med" len="med"/>
                    </a:lnT>
                    <a:lnB w="12700" cap="flat" cmpd="sng" algn="ctr">
                      <a:solidFill>
                        <a:srgbClr val="736B6E"/>
                      </a:solidFill>
                      <a:prstDash val="solid"/>
                      <a:round/>
                      <a:headEnd type="none" w="med" len="med"/>
                      <a:tailEnd type="none" w="med" len="med"/>
                    </a:lnB>
                    <a:solidFill>
                      <a:srgbClr val="736B6E"/>
                    </a:solidFill>
                  </a:tcPr>
                </a:tc>
                <a:tc>
                  <a:txBody>
                    <a:bodyPr/>
                    <a:lstStyle/>
                    <a:p>
                      <a:r>
                        <a:rPr kumimoji="1" lang="ja-JP" altLang="en-US" sz="1050" dirty="0">
                          <a:latin typeface="HG丸ｺﾞｼｯｸM-PRO" panose="020F0600000000000000" pitchFamily="50" charset="-128"/>
                          <a:ea typeface="HG丸ｺﾞｼｯｸM-PRO" panose="020F0600000000000000" pitchFamily="50" charset="-128"/>
                        </a:rPr>
                        <a:t>月</a:t>
                      </a:r>
                    </a:p>
                  </a:txBody>
                  <a:tcPr anchor="ctr" anchorCtr="1">
                    <a:lnT w="12700" cap="flat" cmpd="sng" algn="ctr">
                      <a:solidFill>
                        <a:schemeClr val="tx1">
                          <a:lumMod val="50000"/>
                          <a:lumOff val="50000"/>
                        </a:schemeClr>
                      </a:solidFill>
                      <a:prstDash val="solid"/>
                      <a:round/>
                      <a:headEnd type="none" w="med" len="med"/>
                      <a:tailEnd type="none" w="med" len="med"/>
                    </a:lnT>
                    <a:lnB w="12700" cap="flat" cmpd="sng" algn="ctr">
                      <a:solidFill>
                        <a:srgbClr val="736B6E"/>
                      </a:solidFill>
                      <a:prstDash val="solid"/>
                      <a:round/>
                      <a:headEnd type="none" w="med" len="med"/>
                      <a:tailEnd type="none" w="med" len="med"/>
                    </a:lnB>
                    <a:solidFill>
                      <a:srgbClr val="736B6E"/>
                    </a:solidFill>
                  </a:tcPr>
                </a:tc>
                <a:tc>
                  <a:txBody>
                    <a:bodyPr/>
                    <a:lstStyle/>
                    <a:p>
                      <a:r>
                        <a:rPr kumimoji="1" lang="ja-JP" altLang="en-US" sz="1050" dirty="0">
                          <a:latin typeface="HG丸ｺﾞｼｯｸM-PRO" panose="020F0600000000000000" pitchFamily="50" charset="-128"/>
                          <a:ea typeface="HG丸ｺﾞｼｯｸM-PRO" panose="020F0600000000000000" pitchFamily="50" charset="-128"/>
                        </a:rPr>
                        <a:t>火</a:t>
                      </a:r>
                    </a:p>
                  </a:txBody>
                  <a:tcPr anchor="ctr" anchorCtr="1">
                    <a:lnT w="12700" cap="flat" cmpd="sng" algn="ctr">
                      <a:solidFill>
                        <a:schemeClr val="tx1">
                          <a:lumMod val="50000"/>
                          <a:lumOff val="50000"/>
                        </a:schemeClr>
                      </a:solidFill>
                      <a:prstDash val="solid"/>
                      <a:round/>
                      <a:headEnd type="none" w="med" len="med"/>
                      <a:tailEnd type="none" w="med" len="med"/>
                    </a:lnT>
                    <a:lnB w="12700" cap="flat" cmpd="sng" algn="ctr">
                      <a:solidFill>
                        <a:srgbClr val="736B6E"/>
                      </a:solidFill>
                      <a:prstDash val="solid"/>
                      <a:round/>
                      <a:headEnd type="none" w="med" len="med"/>
                      <a:tailEnd type="none" w="med" len="med"/>
                    </a:lnB>
                    <a:solidFill>
                      <a:srgbClr val="736B6E"/>
                    </a:solidFill>
                  </a:tcPr>
                </a:tc>
                <a:tc>
                  <a:txBody>
                    <a:bodyPr/>
                    <a:lstStyle/>
                    <a:p>
                      <a:r>
                        <a:rPr kumimoji="1" lang="ja-JP" altLang="en-US" sz="1050" dirty="0">
                          <a:latin typeface="HG丸ｺﾞｼｯｸM-PRO" panose="020F0600000000000000" pitchFamily="50" charset="-128"/>
                          <a:ea typeface="HG丸ｺﾞｼｯｸM-PRO" panose="020F0600000000000000" pitchFamily="50" charset="-128"/>
                        </a:rPr>
                        <a:t>水</a:t>
                      </a:r>
                    </a:p>
                  </a:txBody>
                  <a:tcPr anchor="ctr" anchorCtr="1">
                    <a:lnT w="12700" cap="flat" cmpd="sng" algn="ctr">
                      <a:solidFill>
                        <a:schemeClr val="tx1">
                          <a:lumMod val="50000"/>
                          <a:lumOff val="50000"/>
                        </a:schemeClr>
                      </a:solidFill>
                      <a:prstDash val="solid"/>
                      <a:round/>
                      <a:headEnd type="none" w="med" len="med"/>
                      <a:tailEnd type="none" w="med" len="med"/>
                    </a:lnT>
                    <a:lnB w="12700" cap="flat" cmpd="sng" algn="ctr">
                      <a:solidFill>
                        <a:srgbClr val="736B6E"/>
                      </a:solidFill>
                      <a:prstDash val="solid"/>
                      <a:round/>
                      <a:headEnd type="none" w="med" len="med"/>
                      <a:tailEnd type="none" w="med" len="med"/>
                    </a:lnB>
                    <a:solidFill>
                      <a:srgbClr val="736B6E"/>
                    </a:solidFill>
                  </a:tcPr>
                </a:tc>
                <a:tc>
                  <a:txBody>
                    <a:bodyPr/>
                    <a:lstStyle/>
                    <a:p>
                      <a:r>
                        <a:rPr kumimoji="1" lang="ja-JP" altLang="en-US" sz="1050" dirty="0">
                          <a:latin typeface="HG丸ｺﾞｼｯｸM-PRO" panose="020F0600000000000000" pitchFamily="50" charset="-128"/>
                          <a:ea typeface="HG丸ｺﾞｼｯｸM-PRO" panose="020F0600000000000000" pitchFamily="50" charset="-128"/>
                        </a:rPr>
                        <a:t>木</a:t>
                      </a:r>
                    </a:p>
                  </a:txBody>
                  <a:tcPr anchor="ctr" anchorCtr="1">
                    <a:lnT w="12700" cap="flat" cmpd="sng" algn="ctr">
                      <a:solidFill>
                        <a:schemeClr val="tx1">
                          <a:lumMod val="50000"/>
                          <a:lumOff val="50000"/>
                        </a:schemeClr>
                      </a:solidFill>
                      <a:prstDash val="solid"/>
                      <a:round/>
                      <a:headEnd type="none" w="med" len="med"/>
                      <a:tailEnd type="none" w="med" len="med"/>
                    </a:lnT>
                    <a:lnB w="12700" cap="flat" cmpd="sng" algn="ctr">
                      <a:solidFill>
                        <a:srgbClr val="736B6E"/>
                      </a:solidFill>
                      <a:prstDash val="solid"/>
                      <a:round/>
                      <a:headEnd type="none" w="med" len="med"/>
                      <a:tailEnd type="none" w="med" len="med"/>
                    </a:lnB>
                    <a:solidFill>
                      <a:srgbClr val="736B6E"/>
                    </a:solidFill>
                  </a:tcPr>
                </a:tc>
                <a:tc>
                  <a:txBody>
                    <a:bodyPr/>
                    <a:lstStyle/>
                    <a:p>
                      <a:r>
                        <a:rPr kumimoji="1" lang="ja-JP" altLang="en-US" sz="1050" dirty="0">
                          <a:latin typeface="HG丸ｺﾞｼｯｸM-PRO" panose="020F0600000000000000" pitchFamily="50" charset="-128"/>
                          <a:ea typeface="HG丸ｺﾞｼｯｸM-PRO" panose="020F0600000000000000" pitchFamily="50" charset="-128"/>
                        </a:rPr>
                        <a:t>金</a:t>
                      </a:r>
                    </a:p>
                  </a:txBody>
                  <a:tcPr anchor="ctr" anchorCtr="1">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rgbClr val="736B6E"/>
                      </a:solidFill>
                      <a:prstDash val="solid"/>
                      <a:round/>
                      <a:headEnd type="none" w="med" len="med"/>
                      <a:tailEnd type="none" w="med" len="med"/>
                    </a:lnB>
                    <a:solidFill>
                      <a:srgbClr val="736B6E"/>
                    </a:solidFill>
                  </a:tcPr>
                </a:tc>
                <a:extLst>
                  <a:ext uri="{0D108BD9-81ED-4DB2-BD59-A6C34878D82A}">
                    <a16:rowId xmlns:a16="http://schemas.microsoft.com/office/drawing/2014/main" val="10000"/>
                  </a:ext>
                </a:extLst>
              </a:tr>
              <a:tr h="405751">
                <a:tc>
                  <a:txBody>
                    <a:bodyPr/>
                    <a:lstStyle/>
                    <a:p>
                      <a:pPr algn="ct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短時間型通所リハ １クール</a:t>
                      </a:r>
                      <a:endParaRPr kumimoji="1" lang="en-US" altLang="ja-JP" sz="1050" dirty="0">
                        <a:solidFill>
                          <a:srgbClr val="736B6E"/>
                        </a:solidFill>
                        <a:latin typeface="HG丸ｺﾞｼｯｸM-PRO" panose="020F0600000000000000" pitchFamily="50" charset="-128"/>
                        <a:ea typeface="HG丸ｺﾞｼｯｸM-PRO" panose="020F0600000000000000" pitchFamily="50" charset="-128"/>
                      </a:endParaRPr>
                    </a:p>
                    <a:p>
                      <a:pPr algn="ct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9</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00</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10</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15</a:t>
                      </a:r>
                      <a:endParaRPr kumimoji="1" lang="ja-JP" altLang="en-US" sz="1050" dirty="0">
                        <a:solidFill>
                          <a:srgbClr val="736B6E"/>
                        </a:solidFill>
                        <a:latin typeface="HG丸ｺﾞｼｯｸM-PRO" panose="020F0600000000000000" pitchFamily="50" charset="-128"/>
                        <a:ea typeface="HG丸ｺﾞｼｯｸM-PRO" panose="020F0600000000000000" pitchFamily="50" charset="-128"/>
                      </a:endParaRPr>
                    </a:p>
                  </a:txBody>
                  <a:tcPr anchor="ctr" anchorCtr="1">
                    <a:lnL w="12700" cap="flat" cmpd="sng" algn="ctr">
                      <a:solidFill>
                        <a:schemeClr val="tx1">
                          <a:lumMod val="50000"/>
                          <a:lumOff val="50000"/>
                        </a:schemeClr>
                      </a:solidFill>
                      <a:prstDash val="solid"/>
                      <a:round/>
                      <a:headEnd type="none" w="med" len="med"/>
                      <a:tailEnd type="none" w="med" len="med"/>
                    </a:lnL>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solidFill>
                      <a:srgbClr val="E3E9B5"/>
                    </a:solidFill>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endParaRPr kumimoji="1" lang="en-US" altLang="ja-JP" sz="1600" b="1" dirty="0">
                        <a:solidFill>
                          <a:srgbClr val="736B6E"/>
                        </a:solidFill>
                        <a:latin typeface="HG丸ｺﾞｼｯｸM-PRO" panose="020F0600000000000000" pitchFamily="50" charset="-128"/>
                        <a:ea typeface="HG丸ｺﾞｼｯｸM-PRO" panose="020F0600000000000000" pitchFamily="50" charset="-128"/>
                      </a:endParaRPr>
                    </a:p>
                  </a:txBody>
                  <a:tcPr anchor="ctr" anchorCtr="1">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solidFill>
                      <a:srgbClr val="E3E9B5"/>
                    </a:solidFill>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lnTlToBr w="12700" cap="flat" cmpd="sng" algn="ctr">
                      <a:noFill/>
                      <a:prstDash val="solid"/>
                      <a:round/>
                      <a:headEnd type="none" w="med" len="med"/>
                      <a:tailEnd type="none" w="med" len="med"/>
                    </a:lnTlToBr>
                    <a:solidFill>
                      <a:srgbClr val="E3E9B5"/>
                    </a:solidFill>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R w="12700" cap="flat" cmpd="sng" algn="ctr">
                      <a:solidFill>
                        <a:schemeClr val="tx1">
                          <a:lumMod val="50000"/>
                          <a:lumOff val="50000"/>
                        </a:schemeClr>
                      </a:solidFill>
                      <a:prstDash val="solid"/>
                      <a:round/>
                      <a:headEnd type="none" w="med" len="med"/>
                      <a:tailEnd type="none" w="med" len="med"/>
                    </a:lnR>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tcPr>
                </a:tc>
                <a:extLst>
                  <a:ext uri="{0D108BD9-81ED-4DB2-BD59-A6C34878D82A}">
                    <a16:rowId xmlns:a16="http://schemas.microsoft.com/office/drawing/2014/main" val="10001"/>
                  </a:ext>
                </a:extLst>
              </a:tr>
              <a:tr h="405751">
                <a:tc>
                  <a:txBody>
                    <a:bodyPr/>
                    <a:lstStyle/>
                    <a:p>
                      <a:pPr algn="ct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短時間型通所リハ ２クール</a:t>
                      </a:r>
                      <a:endParaRPr kumimoji="1" lang="en-US" altLang="ja-JP" sz="1050" dirty="0">
                        <a:solidFill>
                          <a:srgbClr val="736B6E"/>
                        </a:solidFill>
                        <a:latin typeface="HG丸ｺﾞｼｯｸM-PRO" panose="020F0600000000000000" pitchFamily="50" charset="-128"/>
                        <a:ea typeface="HG丸ｺﾞｼｯｸM-PRO" panose="020F0600000000000000" pitchFamily="50" charset="-128"/>
                      </a:endParaRPr>
                    </a:p>
                    <a:p>
                      <a:pPr algn="ct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10</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30</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11</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45</a:t>
                      </a:r>
                      <a:endParaRPr kumimoji="1" lang="ja-JP" altLang="en-US" sz="1050" dirty="0">
                        <a:solidFill>
                          <a:srgbClr val="736B6E"/>
                        </a:solidFill>
                        <a:latin typeface="HG丸ｺﾞｼｯｸM-PRO" panose="020F0600000000000000" pitchFamily="50" charset="-128"/>
                        <a:ea typeface="HG丸ｺﾞｼｯｸM-PRO" panose="020F0600000000000000" pitchFamily="50" charset="-128"/>
                      </a:endParaRPr>
                    </a:p>
                  </a:txBody>
                  <a:tcPr anchor="ctr" anchorCtr="1">
                    <a:lnL w="12700" cap="flat" cmpd="sng" algn="ctr">
                      <a:solidFill>
                        <a:schemeClr val="tx1">
                          <a:lumMod val="50000"/>
                          <a:lumOff val="50000"/>
                        </a:schemeClr>
                      </a:solidFill>
                      <a:prstDash val="solid"/>
                      <a:round/>
                      <a:headEnd type="none" w="med" len="med"/>
                      <a:tailEnd type="none" w="med" len="med"/>
                    </a:lnL>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solidFill>
                      <a:srgbClr val="E3E9B5"/>
                    </a:solidFill>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solidFill>
                      <a:srgbClr val="E3E9B5"/>
                    </a:solidFill>
                  </a:tcPr>
                </a:tc>
                <a:tc>
                  <a:txBody>
                    <a:bodyPr/>
                    <a:lstStyle/>
                    <a:p>
                      <a:endParaRPr kumimoji="1" lang="ja-JP" altLang="en-US" sz="1600" b="1" dirty="0">
                        <a:solidFill>
                          <a:srgbClr val="736B6E"/>
                        </a:solidFill>
                        <a:latin typeface="HG丸ｺﾞｼｯｸM-PRO" panose="020F0600000000000000" pitchFamily="50" charset="-128"/>
                        <a:ea typeface="HG丸ｺﾞｼｯｸM-PRO" panose="020F0600000000000000" pitchFamily="50" charset="-128"/>
                      </a:endParaRPr>
                    </a:p>
                  </a:txBody>
                  <a:tcPr anchor="ctr" anchorCtr="1">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lnTlToBr w="12700" cap="flat" cmpd="sng" algn="ctr">
                      <a:solidFill>
                        <a:srgbClr val="736B6E"/>
                      </a:solidFill>
                      <a:prstDash val="solid"/>
                      <a:round/>
                      <a:headEnd type="none" w="med" len="med"/>
                      <a:tailEnd type="none" w="med" len="med"/>
                    </a:lnTlToBr>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endParaRPr kumimoji="1" lang="en-US" altLang="ja-JP" sz="1600" b="1" dirty="0">
                        <a:solidFill>
                          <a:srgbClr val="736B6E"/>
                        </a:solidFill>
                        <a:latin typeface="HG丸ｺﾞｼｯｸM-PRO" panose="020F0600000000000000" pitchFamily="50" charset="-128"/>
                        <a:ea typeface="HG丸ｺﾞｼｯｸM-PRO" panose="020F0600000000000000" pitchFamily="50" charset="-128"/>
                      </a:endParaRPr>
                    </a:p>
                  </a:txBody>
                  <a:tcPr anchor="ctr" anchorCtr="1">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lnTlToBr w="12700" cap="flat" cmpd="sng" algn="ctr">
                      <a:noFill/>
                      <a:prstDash val="solid"/>
                      <a:round/>
                      <a:headEnd type="none" w="med" len="med"/>
                      <a:tailEnd type="none" w="med" len="med"/>
                    </a:lnTlToBr>
                    <a:solidFill>
                      <a:srgbClr val="E3E9B5"/>
                    </a:solidFill>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R w="12700" cap="flat" cmpd="sng" algn="ctr">
                      <a:solidFill>
                        <a:schemeClr val="tx1">
                          <a:lumMod val="50000"/>
                          <a:lumOff val="50000"/>
                        </a:schemeClr>
                      </a:solidFill>
                      <a:prstDash val="solid"/>
                      <a:round/>
                      <a:headEnd type="none" w="med" len="med"/>
                      <a:tailEnd type="none" w="med" len="med"/>
                    </a:lnR>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tcPr>
                </a:tc>
                <a:extLst>
                  <a:ext uri="{0D108BD9-81ED-4DB2-BD59-A6C34878D82A}">
                    <a16:rowId xmlns:a16="http://schemas.microsoft.com/office/drawing/2014/main" val="10002"/>
                  </a:ext>
                </a:extLst>
              </a:tr>
              <a:tr h="405751">
                <a:tc>
                  <a:txBody>
                    <a:bodyPr/>
                    <a:lstStyle/>
                    <a:p>
                      <a:pPr algn="ct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長時間型通所リハ　</a:t>
                      </a:r>
                      <a:endParaRPr kumimoji="1" lang="en-US" altLang="ja-JP" sz="1050" dirty="0">
                        <a:solidFill>
                          <a:srgbClr val="736B6E"/>
                        </a:solidFill>
                        <a:latin typeface="HG丸ｺﾞｼｯｸM-PRO" panose="020F0600000000000000" pitchFamily="50" charset="-128"/>
                        <a:ea typeface="HG丸ｺﾞｼｯｸM-PRO" panose="020F0600000000000000" pitchFamily="50" charset="-128"/>
                      </a:endParaRPr>
                    </a:p>
                    <a:p>
                      <a:pPr algn="ct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9</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00</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15</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15</a:t>
                      </a:r>
                    </a:p>
                  </a:txBody>
                  <a:tcPr anchor="ctr" anchorCtr="1">
                    <a:lnL w="12700" cap="flat" cmpd="sng" algn="ctr">
                      <a:solidFill>
                        <a:schemeClr val="tx1">
                          <a:lumMod val="50000"/>
                          <a:lumOff val="50000"/>
                        </a:schemeClr>
                      </a:solidFill>
                      <a:prstDash val="solid"/>
                      <a:round/>
                      <a:headEnd type="none" w="med" len="med"/>
                      <a:tailEnd type="none" w="med" len="med"/>
                    </a:lnL>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solidFill>
                      <a:srgbClr val="D5D3E5"/>
                    </a:solidFill>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solidFill>
                      <a:srgbClr val="D5D3E5"/>
                    </a:solidFill>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lnTlToBr w="12700" cap="flat" cmpd="sng" algn="ctr">
                      <a:noFill/>
                      <a:prstDash val="solid"/>
                      <a:round/>
                      <a:headEnd type="none" w="med" len="med"/>
                      <a:tailEnd type="none" w="med" len="med"/>
                    </a:lnTlToBr>
                    <a:solidFill>
                      <a:srgbClr val="D5D3E5"/>
                    </a:solidFill>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R w="12700" cap="flat" cmpd="sng" algn="ctr">
                      <a:solidFill>
                        <a:schemeClr val="tx1">
                          <a:lumMod val="50000"/>
                          <a:lumOff val="50000"/>
                        </a:schemeClr>
                      </a:solidFill>
                      <a:prstDash val="solid"/>
                      <a:round/>
                      <a:headEnd type="none" w="med" len="med"/>
                      <a:tailEnd type="none" w="med" len="med"/>
                    </a:lnR>
                    <a:lnT w="12700" cap="flat" cmpd="sng" algn="ctr">
                      <a:solidFill>
                        <a:srgbClr val="736B6E"/>
                      </a:solidFill>
                      <a:prstDash val="solid"/>
                      <a:round/>
                      <a:headEnd type="none" w="med" len="med"/>
                      <a:tailEnd type="none" w="med" len="med"/>
                    </a:lnT>
                    <a:lnB w="12700" cap="flat" cmpd="sng" algn="ctr">
                      <a:solidFill>
                        <a:srgbClr val="736B6E"/>
                      </a:solidFill>
                      <a:prstDash val="solid"/>
                      <a:round/>
                      <a:headEnd type="none" w="med" len="med"/>
                      <a:tailEnd type="none" w="med" len="med"/>
                    </a:lnB>
                  </a:tcPr>
                </a:tc>
                <a:extLst>
                  <a:ext uri="{0D108BD9-81ED-4DB2-BD59-A6C34878D82A}">
                    <a16:rowId xmlns:a16="http://schemas.microsoft.com/office/drawing/2014/main" val="10003"/>
                  </a:ext>
                </a:extLst>
              </a:tr>
              <a:tr h="405751">
                <a:tc>
                  <a:txBody>
                    <a:bodyPr/>
                    <a:lstStyle/>
                    <a:p>
                      <a:pPr algn="ct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訪問リハビリ</a:t>
                      </a:r>
                      <a:endParaRPr kumimoji="1" lang="en-US" altLang="ja-JP" sz="1050" dirty="0">
                        <a:solidFill>
                          <a:srgbClr val="736B6E"/>
                        </a:solidFill>
                        <a:latin typeface="HG丸ｺﾞｼｯｸM-PRO" panose="020F0600000000000000" pitchFamily="50" charset="-128"/>
                        <a:ea typeface="HG丸ｺﾞｼｯｸM-PRO" panose="020F0600000000000000" pitchFamily="50" charset="-128"/>
                      </a:endParaRPr>
                    </a:p>
                    <a:p>
                      <a:pPr algn="ct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13</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00</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17</a:t>
                      </a:r>
                      <a:r>
                        <a:rPr kumimoji="1" lang="ja-JP" altLang="en-US" sz="1050" dirty="0">
                          <a:solidFill>
                            <a:srgbClr val="736B6E"/>
                          </a:solidFill>
                          <a:latin typeface="HG丸ｺﾞｼｯｸM-PRO" panose="020F0600000000000000" pitchFamily="50" charset="-128"/>
                          <a:ea typeface="HG丸ｺﾞｼｯｸM-PRO" panose="020F0600000000000000" pitchFamily="50" charset="-128"/>
                        </a:rPr>
                        <a:t>：</a:t>
                      </a:r>
                      <a:r>
                        <a:rPr kumimoji="1" lang="en-US" altLang="ja-JP" sz="1050" dirty="0">
                          <a:solidFill>
                            <a:srgbClr val="736B6E"/>
                          </a:solidFill>
                          <a:latin typeface="HG丸ｺﾞｼｯｸM-PRO" panose="020F0600000000000000" pitchFamily="50" charset="-128"/>
                          <a:ea typeface="HG丸ｺﾞｼｯｸM-PRO" panose="020F0600000000000000" pitchFamily="50" charset="-128"/>
                        </a:rPr>
                        <a:t>00</a:t>
                      </a:r>
                      <a:endParaRPr kumimoji="1" lang="ja-JP" altLang="en-US" sz="1050" dirty="0">
                        <a:solidFill>
                          <a:srgbClr val="736B6E"/>
                        </a:solidFill>
                        <a:latin typeface="HG丸ｺﾞｼｯｸM-PRO" panose="020F0600000000000000" pitchFamily="50" charset="-128"/>
                        <a:ea typeface="HG丸ｺﾞｼｯｸM-PRO" panose="020F0600000000000000" pitchFamily="50" charset="-128"/>
                      </a:endParaRPr>
                    </a:p>
                  </a:txBody>
                  <a:tcPr anchor="ctr" anchorCtr="1">
                    <a:lnL w="12700" cap="flat" cmpd="sng" algn="ctr">
                      <a:solidFill>
                        <a:schemeClr val="tx1">
                          <a:lumMod val="50000"/>
                          <a:lumOff val="50000"/>
                        </a:schemeClr>
                      </a:solidFill>
                      <a:prstDash val="solid"/>
                      <a:round/>
                      <a:headEnd type="none" w="med" len="med"/>
                      <a:tailEnd type="none" w="med" len="med"/>
                    </a:lnL>
                    <a:lnT w="12700" cap="flat" cmpd="sng" algn="ctr">
                      <a:solidFill>
                        <a:srgbClr val="736B6E"/>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8DCE9"/>
                    </a:solidFill>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T w="12700" cap="flat" cmpd="sng" algn="ctr">
                      <a:solidFill>
                        <a:srgbClr val="736B6E"/>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T w="12700" cap="flat" cmpd="sng" algn="ctr">
                      <a:solidFill>
                        <a:srgbClr val="736B6E"/>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8DCE9"/>
                    </a:solidFill>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T w="12700" cap="flat" cmpd="sng" algn="ctr">
                      <a:solidFill>
                        <a:srgbClr val="736B6E"/>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T w="12700" cap="flat" cmpd="sng" algn="ctr">
                      <a:solidFill>
                        <a:srgbClr val="736B6E"/>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8DCE9"/>
                    </a:solidFill>
                  </a:tcPr>
                </a:tc>
                <a:tc>
                  <a:txBody>
                    <a:bodyPr/>
                    <a:lstStyle/>
                    <a:p>
                      <a:r>
                        <a:rPr kumimoji="1" lang="ja-JP" altLang="en-US" sz="1600" b="1" dirty="0">
                          <a:solidFill>
                            <a:srgbClr val="736B6E"/>
                          </a:solidFill>
                          <a:latin typeface="HG丸ｺﾞｼｯｸM-PRO" panose="020F0600000000000000" pitchFamily="50" charset="-128"/>
                          <a:ea typeface="HG丸ｺﾞｼｯｸM-PRO" panose="020F0600000000000000" pitchFamily="50" charset="-128"/>
                        </a:rPr>
                        <a:t>△</a:t>
                      </a:r>
                    </a:p>
                  </a:txBody>
                  <a:tcPr anchor="ctr" anchorCtr="1">
                    <a:lnR w="12700" cap="flat" cmpd="sng" algn="ctr">
                      <a:solidFill>
                        <a:schemeClr val="tx1">
                          <a:lumMod val="50000"/>
                          <a:lumOff val="50000"/>
                        </a:schemeClr>
                      </a:solidFill>
                      <a:prstDash val="solid"/>
                      <a:round/>
                      <a:headEnd type="none" w="med" len="med"/>
                      <a:tailEnd type="none" w="med" len="med"/>
                    </a:lnR>
                    <a:lnT w="12700" cap="flat" cmpd="sng" algn="ctr">
                      <a:solidFill>
                        <a:srgbClr val="736B6E"/>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740652911"/>
                  </a:ext>
                </a:extLst>
              </a:tr>
            </a:tbl>
          </a:graphicData>
        </a:graphic>
      </p:graphicFrame>
      <p:sp>
        <p:nvSpPr>
          <p:cNvPr id="3" name="テキスト ボックス 2">
            <a:extLst>
              <a:ext uri="{FF2B5EF4-FFF2-40B4-BE49-F238E27FC236}">
                <a16:creationId xmlns:a16="http://schemas.microsoft.com/office/drawing/2014/main" id="{44A1B6C4-863E-5FD6-C5DB-685715CEA7F1}"/>
              </a:ext>
            </a:extLst>
          </p:cNvPr>
          <p:cNvSpPr txBox="1"/>
          <p:nvPr/>
        </p:nvSpPr>
        <p:spPr>
          <a:xfrm>
            <a:off x="2492860" y="7419955"/>
            <a:ext cx="3057247" cy="338554"/>
          </a:xfrm>
          <a:prstGeom prst="rect">
            <a:avLst/>
          </a:prstGeom>
          <a:noFill/>
        </p:spPr>
        <p:txBody>
          <a:bodyPr wrap="none" rtlCol="0">
            <a:spAutoFit/>
          </a:bodyPr>
          <a:lstStyle/>
          <a:p>
            <a:r>
              <a:rPr kumimoji="1" lang="ja-JP" altLang="en-US" sz="1600" b="1" dirty="0">
                <a:latin typeface="BIZ UDゴシック" panose="020B0400000000000000" pitchFamily="49" charset="-128"/>
                <a:ea typeface="BIZ UDゴシック" panose="020B0400000000000000" pitchFamily="49" charset="-128"/>
              </a:rPr>
              <a:t>歩行中に話しかけられたら</a:t>
            </a:r>
            <a:r>
              <a:rPr kumimoji="1" lang="en-US" altLang="ja-JP" sz="1600" b="1" dirty="0">
                <a:latin typeface="BIZ UDゴシック" panose="020B0400000000000000" pitchFamily="49" charset="-128"/>
                <a:ea typeface="BIZ UDゴシック" panose="020B0400000000000000" pitchFamily="49" charset="-128"/>
              </a:rPr>
              <a:t>…</a:t>
            </a:r>
            <a:r>
              <a:rPr kumimoji="1" lang="ja-JP" altLang="en-US" sz="1600" b="1" dirty="0">
                <a:latin typeface="BIZ UDゴシック" panose="020B0400000000000000" pitchFamily="49" charset="-128"/>
                <a:ea typeface="BIZ UDゴシック" panose="020B0400000000000000" pitchFamily="49" charset="-128"/>
              </a:rPr>
              <a:t>？</a:t>
            </a:r>
          </a:p>
        </p:txBody>
      </p:sp>
      <p:pic>
        <p:nvPicPr>
          <p:cNvPr id="1032" name="Picture 8" descr="転ぶおじいさんのイラスト">
            <a:extLst>
              <a:ext uri="{FF2B5EF4-FFF2-40B4-BE49-F238E27FC236}">
                <a16:creationId xmlns:a16="http://schemas.microsoft.com/office/drawing/2014/main" id="{669CD442-9E31-54BB-C8B8-29FF6E5E75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78373" y="7255691"/>
            <a:ext cx="1111853" cy="1252794"/>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0FFE9264-AFBB-C9C3-F5A1-7F58FF05882E}"/>
              </a:ext>
            </a:extLst>
          </p:cNvPr>
          <p:cNvSpPr txBox="1"/>
          <p:nvPr/>
        </p:nvSpPr>
        <p:spPr>
          <a:xfrm>
            <a:off x="296239" y="7757909"/>
            <a:ext cx="6082280" cy="1785104"/>
          </a:xfrm>
          <a:prstGeom prst="rect">
            <a:avLst/>
          </a:prstGeom>
          <a:noFill/>
        </p:spPr>
        <p:txBody>
          <a:bodyPr wrap="square" rtlCol="0" anchor="ctr">
            <a:spAutoFit/>
          </a:bodyPr>
          <a:lstStyle/>
          <a:p>
            <a:r>
              <a:rPr kumimoji="1" lang="ja-JP" altLang="en-US" sz="1100" dirty="0">
                <a:latin typeface="+mn-ea"/>
              </a:rPr>
              <a:t>　今回は、転倒しやすいかどうかを見分ける方法についてお話します。</a:t>
            </a:r>
            <a:endParaRPr kumimoji="1" lang="en-US" altLang="ja-JP" sz="1100" dirty="0">
              <a:latin typeface="+mn-ea"/>
            </a:endParaRPr>
          </a:p>
          <a:p>
            <a:r>
              <a:rPr kumimoji="1" lang="ja-JP" altLang="en-US" sz="1100" dirty="0">
                <a:latin typeface="+mn-ea"/>
              </a:rPr>
              <a:t>それは</a:t>
            </a:r>
            <a:r>
              <a:rPr kumimoji="1" lang="ja-JP" altLang="en-US" sz="1100" b="1" dirty="0">
                <a:latin typeface="+mn-ea"/>
              </a:rPr>
              <a:t>「</a:t>
            </a:r>
            <a:r>
              <a:rPr kumimoji="1" lang="ja-JP" altLang="en-US" sz="1100" b="1" dirty="0">
                <a:solidFill>
                  <a:srgbClr val="E3776F"/>
                </a:solidFill>
                <a:effectLst>
                  <a:outerShdw blurRad="38100" dist="38100" dir="2700000" algn="tl">
                    <a:srgbClr val="000000">
                      <a:alpha val="43137"/>
                    </a:srgbClr>
                  </a:outerShdw>
                </a:effectLst>
                <a:latin typeface="+mn-ea"/>
              </a:rPr>
              <a:t>歩行中に話しかけられて立ち止まるかどうか</a:t>
            </a:r>
            <a:r>
              <a:rPr kumimoji="1" lang="ja-JP" altLang="en-US" sz="1100" b="1" dirty="0">
                <a:latin typeface="+mn-ea"/>
              </a:rPr>
              <a:t>」</a:t>
            </a:r>
            <a:r>
              <a:rPr kumimoji="1" lang="ja-JP" altLang="en-US" sz="1100" dirty="0">
                <a:latin typeface="+mn-ea"/>
              </a:rPr>
              <a:t>です。</a:t>
            </a:r>
            <a:endParaRPr kumimoji="1" lang="en-US" altLang="ja-JP" sz="1100" dirty="0">
              <a:latin typeface="+mn-ea"/>
            </a:endParaRPr>
          </a:p>
          <a:p>
            <a:r>
              <a:rPr kumimoji="1" lang="ja-JP" altLang="en-US" sz="1100" dirty="0">
                <a:latin typeface="+mn-ea"/>
              </a:rPr>
              <a:t>高齢者で転倒リスクが高い方は、二重課題の遂行能力が低いと言われています。</a:t>
            </a:r>
            <a:endParaRPr kumimoji="1" lang="en-US" altLang="ja-JP" sz="1100" dirty="0">
              <a:latin typeface="+mn-ea"/>
            </a:endParaRPr>
          </a:p>
          <a:p>
            <a:r>
              <a:rPr kumimoji="1" lang="ja-JP" altLang="en-US" sz="1100" dirty="0">
                <a:latin typeface="+mn-ea"/>
              </a:rPr>
              <a:t>　二重課題とは</a:t>
            </a:r>
            <a:r>
              <a:rPr kumimoji="1" lang="en-US" altLang="ja-JP" sz="1100" dirty="0">
                <a:latin typeface="+mn-ea"/>
              </a:rPr>
              <a:t>…</a:t>
            </a:r>
            <a:r>
              <a:rPr kumimoji="1" lang="ja-JP" altLang="en-US" sz="1100" b="1" dirty="0">
                <a:solidFill>
                  <a:srgbClr val="E3776F"/>
                </a:solidFill>
                <a:effectLst>
                  <a:outerShdw blurRad="38100" dist="38100" dir="2700000" algn="tl">
                    <a:srgbClr val="000000">
                      <a:alpha val="43137"/>
                    </a:srgbClr>
                  </a:outerShdw>
                </a:effectLst>
                <a:latin typeface="+mn-ea"/>
              </a:rPr>
              <a:t>ある程度集中力が必要な行為を同時に行うこと</a:t>
            </a:r>
            <a:r>
              <a:rPr kumimoji="1" lang="ja-JP" altLang="en-US" sz="1100" dirty="0">
                <a:latin typeface="+mn-ea"/>
              </a:rPr>
              <a:t>です。歩行中に話しかけられて立ち止まってしまう人はこの二重課題を行う能力に低下があると考えられています。</a:t>
            </a:r>
            <a:endParaRPr kumimoji="1" lang="en-US" altLang="ja-JP" sz="1100" dirty="0">
              <a:latin typeface="+mn-ea"/>
            </a:endParaRPr>
          </a:p>
          <a:p>
            <a:r>
              <a:rPr kumimoji="1" lang="ja-JP" altLang="en-US" sz="1100" dirty="0">
                <a:latin typeface="+mn-ea"/>
              </a:rPr>
              <a:t>その結果、</a:t>
            </a:r>
            <a:r>
              <a:rPr kumimoji="1" lang="ja-JP" altLang="en-US" sz="1100" b="1" dirty="0">
                <a:solidFill>
                  <a:srgbClr val="E3776F"/>
                </a:solidFill>
                <a:effectLst>
                  <a:outerShdw blurRad="38100" dist="38100" dir="2700000" algn="tl">
                    <a:srgbClr val="000000">
                      <a:alpha val="43137"/>
                    </a:srgbClr>
                  </a:outerShdw>
                </a:effectLst>
                <a:latin typeface="+mn-ea"/>
              </a:rPr>
              <a:t>会話と歩行という課題を同時に行うことが難しく</a:t>
            </a:r>
            <a:r>
              <a:rPr kumimoji="1" lang="ja-JP" altLang="en-US" sz="1100" dirty="0">
                <a:latin typeface="+mn-ea"/>
              </a:rPr>
              <a:t>なり、不意に声をかけられると立ち止まってしまうのです。そして、これが障害物に躓くなどの転倒リスクに繋がっています。</a:t>
            </a:r>
            <a:endParaRPr kumimoji="1" lang="en-US" altLang="ja-JP" sz="1100" dirty="0">
              <a:latin typeface="+mn-ea"/>
            </a:endParaRPr>
          </a:p>
          <a:p>
            <a:r>
              <a:rPr kumimoji="1" lang="ja-JP" altLang="en-US" sz="1100" dirty="0">
                <a:latin typeface="+mn-ea"/>
              </a:rPr>
              <a:t>　日常生活の中で、転倒リスクについてのチェックが簡単にできることを知りました。</a:t>
            </a:r>
            <a:endParaRPr kumimoji="1" lang="en-US" altLang="ja-JP" sz="1100" dirty="0">
              <a:latin typeface="+mn-ea"/>
            </a:endParaRPr>
          </a:p>
          <a:p>
            <a:r>
              <a:rPr kumimoji="1" lang="ja-JP" altLang="en-US" sz="1100" dirty="0">
                <a:latin typeface="+mn-ea"/>
              </a:rPr>
              <a:t>私たちは、無意識に色々なところに注意を向けながら生活しているんですね。</a:t>
            </a:r>
            <a:endParaRPr kumimoji="1" lang="en-US" altLang="ja-JP" sz="1100" dirty="0">
              <a:latin typeface="+mn-ea"/>
            </a:endParaRPr>
          </a:p>
          <a:p>
            <a:r>
              <a:rPr kumimoji="1" lang="ja-JP" altLang="en-US" sz="1100" dirty="0">
                <a:latin typeface="+mn-ea"/>
              </a:rPr>
              <a:t>皆さんも歩行中に話しかけられて立ち止まるかどうか、ぜひチェックしてみてください！</a:t>
            </a:r>
            <a:endParaRPr kumimoji="1" lang="en-US" altLang="ja-JP" sz="1100" dirty="0">
              <a:latin typeface="+mn-ea"/>
            </a:endParaRPr>
          </a:p>
        </p:txBody>
      </p:sp>
      <p:sp>
        <p:nvSpPr>
          <p:cNvPr id="12" name="テキスト ボックス 11">
            <a:extLst>
              <a:ext uri="{FF2B5EF4-FFF2-40B4-BE49-F238E27FC236}">
                <a16:creationId xmlns:a16="http://schemas.microsoft.com/office/drawing/2014/main" id="{7A107A15-B1FC-BF21-D16F-8304E53F4ABC}"/>
              </a:ext>
            </a:extLst>
          </p:cNvPr>
          <p:cNvSpPr txBox="1"/>
          <p:nvPr/>
        </p:nvSpPr>
        <p:spPr>
          <a:xfrm>
            <a:off x="397612" y="7435344"/>
            <a:ext cx="1966982" cy="307777"/>
          </a:xfrm>
          <a:prstGeom prst="rect">
            <a:avLst/>
          </a:prstGeom>
          <a:noFill/>
        </p:spPr>
        <p:txBody>
          <a:bodyPr wrap="square">
            <a:spAutoFit/>
          </a:bodyPr>
          <a:lstStyle/>
          <a:p>
            <a:r>
              <a:rPr kumimoji="1" lang="ja-JP" altLang="en-US" sz="1400"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ひとことコラム第</a:t>
            </a:r>
            <a:r>
              <a:rPr kumimoji="1" lang="en-US" altLang="ja-JP" sz="1400"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48</a:t>
            </a:r>
            <a:r>
              <a:rPr kumimoji="1" lang="ja-JP" altLang="en-US" sz="1400"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回</a:t>
            </a:r>
            <a:endParaRPr lang="ja-JP" altLang="en-US" sz="14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A0E59F3B-7FF8-5FFA-D535-7BD1050029EB}"/>
              </a:ext>
            </a:extLst>
          </p:cNvPr>
          <p:cNvSpPr txBox="1"/>
          <p:nvPr/>
        </p:nvSpPr>
        <p:spPr>
          <a:xfrm>
            <a:off x="699192" y="9536668"/>
            <a:ext cx="5688830" cy="369332"/>
          </a:xfrm>
          <a:prstGeom prst="rect">
            <a:avLst/>
          </a:prstGeom>
          <a:noFill/>
        </p:spPr>
        <p:txBody>
          <a:bodyPr wrap="square" rtlCol="0">
            <a:spAutoFit/>
          </a:bodyPr>
          <a:lstStyle/>
          <a:p>
            <a:r>
              <a:rPr kumimoji="1" lang="ja-JP" altLang="en-US" sz="600" dirty="0">
                <a:latin typeface="BIZ UDPゴシック" panose="020B0400000000000000" pitchFamily="50" charset="-128"/>
                <a:ea typeface="BIZ UDPゴシック" panose="020B0400000000000000" pitchFamily="50" charset="-128"/>
              </a:rPr>
              <a:t>引用文献：</a:t>
            </a:r>
            <a:r>
              <a:rPr kumimoji="1" lang="en-US" altLang="ja-JP" sz="600" dirty="0">
                <a:latin typeface="BIZ UDPゴシック" panose="020B0400000000000000" pitchFamily="50" charset="-128"/>
                <a:ea typeface="BIZ UDPゴシック" panose="020B0400000000000000" pitchFamily="50" charset="-128"/>
              </a:rPr>
              <a:t>L Lundin-Olsson, L Nyberg, Y Gustafson(1998)</a:t>
            </a:r>
            <a:r>
              <a:rPr lang="en-US" altLang="ja-JP" sz="600" b="1" i="0" dirty="0">
                <a:solidFill>
                  <a:srgbClr val="212121"/>
                </a:solidFill>
                <a:effectLst/>
                <a:latin typeface="BIZ UDPゴシック" panose="020B0400000000000000" pitchFamily="50" charset="-128"/>
                <a:ea typeface="BIZ UDPゴシック" panose="020B0400000000000000" pitchFamily="50" charset="-128"/>
              </a:rPr>
              <a:t>“Stops walking when talking” as a predictor of falls in elderly people. </a:t>
            </a:r>
            <a:r>
              <a:rPr lang="ja-JP" altLang="en-US" sz="600" b="1" i="0" dirty="0">
                <a:solidFill>
                  <a:srgbClr val="212121"/>
                </a:solidFill>
                <a:effectLst/>
                <a:latin typeface="BIZ UDPゴシック" panose="020B0400000000000000" pitchFamily="50" charset="-128"/>
                <a:ea typeface="BIZ UDPゴシック" panose="020B0400000000000000" pitchFamily="50" charset="-128"/>
              </a:rPr>
              <a:t>　　　　</a:t>
            </a:r>
            <a:r>
              <a:rPr lang="en-US" altLang="ja-JP" sz="600" b="1" i="0" dirty="0">
                <a:solidFill>
                  <a:srgbClr val="212121"/>
                </a:solidFill>
                <a:effectLst/>
                <a:latin typeface="BIZ UDPゴシック" panose="020B0400000000000000" pitchFamily="50" charset="-128"/>
                <a:ea typeface="BIZ UDPゴシック" panose="020B0400000000000000" pitchFamily="50" charset="-128"/>
              </a:rPr>
              <a:t>CASE REPORT VOLUME 349, ISSUE 9052, p617.</a:t>
            </a:r>
          </a:p>
          <a:p>
            <a:endParaRPr kumimoji="1" lang="ja-JP" altLang="en-US" sz="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2629402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6473</TotalTime>
  <Words>1079</Words>
  <Application>Microsoft Office PowerPoint</Application>
  <PresentationFormat>A4 210 x 297 mm</PresentationFormat>
  <Paragraphs>114</Paragraphs>
  <Slides>2</Slides>
  <Notes>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vt:i4>
      </vt:variant>
    </vt:vector>
  </HeadingPairs>
  <TitlesOfParts>
    <vt:vector size="13" baseType="lpstr">
      <vt:lpstr>BIZ UDPゴシック</vt:lpstr>
      <vt:lpstr>BIZ UDゴシック</vt:lpstr>
      <vt:lpstr>HGｺﾞｼｯｸE</vt:lpstr>
      <vt:lpstr>HG丸ｺﾞｼｯｸM-PRO</vt:lpstr>
      <vt:lpstr>HG創英角ﾎﾟｯﾌﾟ体</vt:lpstr>
      <vt:lpstr>游ゴシック</vt:lpstr>
      <vt:lpstr>游ゴシック Light</vt:lpstr>
      <vt:lpstr>Arial</vt:lpstr>
      <vt:lpstr>Calibri</vt:lpstr>
      <vt:lpstr>Calibri Light</vt:lpstr>
      <vt:lpstr>Office テーマ</vt:lpstr>
      <vt:lpstr>関越中央病院リハビリテーション科広報誌　　　　 関越リハだより ２０２３年　９月　第４８号</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リハビリ新聞 　　　　　　2019年第1号</dc:title>
  <dc:creator>FJ-USER</dc:creator>
  <cp:lastModifiedBy>User020</cp:lastModifiedBy>
  <cp:revision>406</cp:revision>
  <cp:lastPrinted>2023-07-21T03:46:37Z</cp:lastPrinted>
  <dcterms:created xsi:type="dcterms:W3CDTF">2019-04-19T13:07:29Z</dcterms:created>
  <dcterms:modified xsi:type="dcterms:W3CDTF">2023-08-30T08:47:05Z</dcterms:modified>
</cp:coreProperties>
</file>